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97" r:id="rId1"/>
  </p:sldMasterIdLst>
  <p:notesMasterIdLst>
    <p:notesMasterId r:id="rId16"/>
  </p:notesMasterIdLst>
  <p:sldIdLst>
    <p:sldId id="256" r:id="rId2"/>
    <p:sldId id="261" r:id="rId3"/>
    <p:sldId id="262" r:id="rId4"/>
    <p:sldId id="263" r:id="rId5"/>
    <p:sldId id="264" r:id="rId6"/>
    <p:sldId id="265" r:id="rId7"/>
    <p:sldId id="268" r:id="rId8"/>
    <p:sldId id="266" r:id="rId9"/>
    <p:sldId id="260" r:id="rId10"/>
    <p:sldId id="270" r:id="rId11"/>
    <p:sldId id="257" r:id="rId12"/>
    <p:sldId id="258" r:id="rId13"/>
    <p:sldId id="267"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1445"/>
  </p:normalViewPr>
  <p:slideViewPr>
    <p:cSldViewPr snapToGrid="0" snapToObjects="1">
      <p:cViewPr>
        <p:scale>
          <a:sx n="100" d="100"/>
          <a:sy n="100" d="100"/>
        </p:scale>
        <p:origin x="1000" y="320"/>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svg"/><Relationship Id="rId1" Type="http://schemas.openxmlformats.org/officeDocument/2006/relationships/image" Target="../media/image21.png"/><Relationship Id="rId4" Type="http://schemas.openxmlformats.org/officeDocument/2006/relationships/image" Target="../media/image24.svg"/></Relationships>
</file>

<file path=ppt/diagrams/_rels/drawing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svg"/><Relationship Id="rId1" Type="http://schemas.openxmlformats.org/officeDocument/2006/relationships/image" Target="../media/image21.png"/><Relationship Id="rId4" Type="http://schemas.openxmlformats.org/officeDocument/2006/relationships/image" Target="../media/image24.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CA9D8F1-165B-466B-BE32-9F4CBD9161B6}"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59DBDC3B-0B59-4B3B-800F-82B6B0C5F830}">
      <dgm:prSet/>
      <dgm:spPr/>
      <dgm:t>
        <a:bodyPr/>
        <a:lstStyle/>
        <a:p>
          <a:pPr>
            <a:lnSpc>
              <a:spcPct val="100000"/>
            </a:lnSpc>
          </a:pPr>
          <a:endParaRPr lang="en-US" dirty="0"/>
        </a:p>
      </dgm:t>
    </dgm:pt>
    <dgm:pt modelId="{7231A46E-B912-4441-8EA6-9F8BEA6A4C6F}" type="parTrans" cxnId="{7FAEA218-1D53-4E81-9049-B0CF75A76D65}">
      <dgm:prSet/>
      <dgm:spPr/>
      <dgm:t>
        <a:bodyPr/>
        <a:lstStyle/>
        <a:p>
          <a:endParaRPr lang="en-US"/>
        </a:p>
      </dgm:t>
    </dgm:pt>
    <dgm:pt modelId="{595BF920-B602-4674-BB3B-B4B9F8DE6BCB}" type="sibTrans" cxnId="{7FAEA218-1D53-4E81-9049-B0CF75A76D65}">
      <dgm:prSet/>
      <dgm:spPr/>
      <dgm:t>
        <a:bodyPr/>
        <a:lstStyle/>
        <a:p>
          <a:endParaRPr lang="en-US"/>
        </a:p>
      </dgm:t>
    </dgm:pt>
    <dgm:pt modelId="{DE5A76DE-C64A-4760-94C6-FAD7A2DDC989}">
      <dgm:prSet/>
      <dgm:spPr/>
      <dgm:t>
        <a:bodyPr/>
        <a:lstStyle/>
        <a:p>
          <a:pPr>
            <a:lnSpc>
              <a:spcPct val="100000"/>
            </a:lnSpc>
          </a:pPr>
          <a:endParaRPr lang="en-US" dirty="0"/>
        </a:p>
      </dgm:t>
    </dgm:pt>
    <dgm:pt modelId="{DB95F432-2CB2-415E-BB69-76052692FD9A}" type="parTrans" cxnId="{FDBE7CA5-A874-4A2B-AE77-3304D271A7D3}">
      <dgm:prSet/>
      <dgm:spPr/>
      <dgm:t>
        <a:bodyPr/>
        <a:lstStyle/>
        <a:p>
          <a:endParaRPr lang="en-US"/>
        </a:p>
      </dgm:t>
    </dgm:pt>
    <dgm:pt modelId="{0A832E79-6189-4B6E-94E8-22A8301CD626}" type="sibTrans" cxnId="{FDBE7CA5-A874-4A2B-AE77-3304D271A7D3}">
      <dgm:prSet/>
      <dgm:spPr/>
      <dgm:t>
        <a:bodyPr/>
        <a:lstStyle/>
        <a:p>
          <a:endParaRPr lang="en-US"/>
        </a:p>
      </dgm:t>
    </dgm:pt>
    <dgm:pt modelId="{0F27E82F-52D3-4BF5-A732-C2C638A664DC}" type="pres">
      <dgm:prSet presAssocID="{8CA9D8F1-165B-466B-BE32-9F4CBD9161B6}" presName="root" presStyleCnt="0">
        <dgm:presLayoutVars>
          <dgm:dir/>
          <dgm:resizeHandles val="exact"/>
        </dgm:presLayoutVars>
      </dgm:prSet>
      <dgm:spPr/>
    </dgm:pt>
    <dgm:pt modelId="{C9B33A9F-9408-4183-8B85-D9721C769B4F}" type="pres">
      <dgm:prSet presAssocID="{DE5A76DE-C64A-4760-94C6-FAD7A2DDC989}" presName="compNode" presStyleCnt="0"/>
      <dgm:spPr/>
    </dgm:pt>
    <dgm:pt modelId="{76FE9CB3-F92E-4A5F-B3F7-5410B89A79ED}" type="pres">
      <dgm:prSet presAssocID="{DE5A76DE-C64A-4760-94C6-FAD7A2DDC989}"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aximize"/>
        </a:ext>
      </dgm:extLst>
    </dgm:pt>
    <dgm:pt modelId="{884B97D6-31BE-4F34-890C-5BC632406D3C}" type="pres">
      <dgm:prSet presAssocID="{DE5A76DE-C64A-4760-94C6-FAD7A2DDC989}" presName="spaceRect" presStyleCnt="0"/>
      <dgm:spPr/>
    </dgm:pt>
    <dgm:pt modelId="{79179D23-1D31-4625-892B-DE31228DC7C5}" type="pres">
      <dgm:prSet presAssocID="{DE5A76DE-C64A-4760-94C6-FAD7A2DDC989}" presName="textRect" presStyleLbl="revTx" presStyleIdx="0" presStyleCnt="2">
        <dgm:presLayoutVars>
          <dgm:chMax val="1"/>
          <dgm:chPref val="1"/>
        </dgm:presLayoutVars>
      </dgm:prSet>
      <dgm:spPr/>
    </dgm:pt>
    <dgm:pt modelId="{2144FFB4-9BE9-8647-84C2-D1B4950899D1}" type="pres">
      <dgm:prSet presAssocID="{0A832E79-6189-4B6E-94E8-22A8301CD626}" presName="sibTrans" presStyleCnt="0"/>
      <dgm:spPr/>
    </dgm:pt>
    <dgm:pt modelId="{69C2F521-2C06-4A50-B722-D040384F741D}" type="pres">
      <dgm:prSet presAssocID="{59DBDC3B-0B59-4B3B-800F-82B6B0C5F830}" presName="compNode" presStyleCnt="0"/>
      <dgm:spPr/>
    </dgm:pt>
    <dgm:pt modelId="{D0CB001B-1DF6-4545-B0FE-94E685A09FB8}" type="pres">
      <dgm:prSet presAssocID="{59DBDC3B-0B59-4B3B-800F-82B6B0C5F830}"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itcoin"/>
        </a:ext>
      </dgm:extLst>
    </dgm:pt>
    <dgm:pt modelId="{ABDAF2C5-7FC6-49EA-A709-24C89810BF25}" type="pres">
      <dgm:prSet presAssocID="{59DBDC3B-0B59-4B3B-800F-82B6B0C5F830}" presName="spaceRect" presStyleCnt="0"/>
      <dgm:spPr/>
    </dgm:pt>
    <dgm:pt modelId="{2959158A-45F3-4297-BB35-3660F9B7F484}" type="pres">
      <dgm:prSet presAssocID="{59DBDC3B-0B59-4B3B-800F-82B6B0C5F830}" presName="textRect" presStyleLbl="revTx" presStyleIdx="1" presStyleCnt="2">
        <dgm:presLayoutVars>
          <dgm:chMax val="1"/>
          <dgm:chPref val="1"/>
        </dgm:presLayoutVars>
      </dgm:prSet>
      <dgm:spPr/>
    </dgm:pt>
  </dgm:ptLst>
  <dgm:cxnLst>
    <dgm:cxn modelId="{7FAEA218-1D53-4E81-9049-B0CF75A76D65}" srcId="{8CA9D8F1-165B-466B-BE32-9F4CBD9161B6}" destId="{59DBDC3B-0B59-4B3B-800F-82B6B0C5F830}" srcOrd="1" destOrd="0" parTransId="{7231A46E-B912-4441-8EA6-9F8BEA6A4C6F}" sibTransId="{595BF920-B602-4674-BB3B-B4B9F8DE6BCB}"/>
    <dgm:cxn modelId="{05DE451C-3D9D-204B-ACFC-DD97D5FEA0D4}" type="presOf" srcId="{59DBDC3B-0B59-4B3B-800F-82B6B0C5F830}" destId="{2959158A-45F3-4297-BB35-3660F9B7F484}" srcOrd="0" destOrd="0" presId="urn:microsoft.com/office/officeart/2018/2/layout/IconLabelList"/>
    <dgm:cxn modelId="{334A8C6B-68B9-2347-A9F8-A4B6AFD02E49}" type="presOf" srcId="{8CA9D8F1-165B-466B-BE32-9F4CBD9161B6}" destId="{0F27E82F-52D3-4BF5-A732-C2C638A664DC}" srcOrd="0" destOrd="0" presId="urn:microsoft.com/office/officeart/2018/2/layout/IconLabelList"/>
    <dgm:cxn modelId="{109545A2-C196-824A-910D-5EB6F1AC164F}" type="presOf" srcId="{DE5A76DE-C64A-4760-94C6-FAD7A2DDC989}" destId="{79179D23-1D31-4625-892B-DE31228DC7C5}" srcOrd="0" destOrd="0" presId="urn:microsoft.com/office/officeart/2018/2/layout/IconLabelList"/>
    <dgm:cxn modelId="{FDBE7CA5-A874-4A2B-AE77-3304D271A7D3}" srcId="{8CA9D8F1-165B-466B-BE32-9F4CBD9161B6}" destId="{DE5A76DE-C64A-4760-94C6-FAD7A2DDC989}" srcOrd="0" destOrd="0" parTransId="{DB95F432-2CB2-415E-BB69-76052692FD9A}" sibTransId="{0A832E79-6189-4B6E-94E8-22A8301CD626}"/>
    <dgm:cxn modelId="{1F8DBC97-17BC-BC4B-A9B0-F7E3844D4A5D}" type="presParOf" srcId="{0F27E82F-52D3-4BF5-A732-C2C638A664DC}" destId="{C9B33A9F-9408-4183-8B85-D9721C769B4F}" srcOrd="0" destOrd="0" presId="urn:microsoft.com/office/officeart/2018/2/layout/IconLabelList"/>
    <dgm:cxn modelId="{461FFFBA-93F3-A941-8B3C-273E9171662B}" type="presParOf" srcId="{C9B33A9F-9408-4183-8B85-D9721C769B4F}" destId="{76FE9CB3-F92E-4A5F-B3F7-5410B89A79ED}" srcOrd="0" destOrd="0" presId="urn:microsoft.com/office/officeart/2018/2/layout/IconLabelList"/>
    <dgm:cxn modelId="{2E08CBA0-284C-2549-B902-3739417AB49B}" type="presParOf" srcId="{C9B33A9F-9408-4183-8B85-D9721C769B4F}" destId="{884B97D6-31BE-4F34-890C-5BC632406D3C}" srcOrd="1" destOrd="0" presId="urn:microsoft.com/office/officeart/2018/2/layout/IconLabelList"/>
    <dgm:cxn modelId="{A5983D2E-1D18-5440-A09D-ED673A9ED68E}" type="presParOf" srcId="{C9B33A9F-9408-4183-8B85-D9721C769B4F}" destId="{79179D23-1D31-4625-892B-DE31228DC7C5}" srcOrd="2" destOrd="0" presId="urn:microsoft.com/office/officeart/2018/2/layout/IconLabelList"/>
    <dgm:cxn modelId="{A86AB009-E97A-3E46-AFA8-2C860703410B}" type="presParOf" srcId="{0F27E82F-52D3-4BF5-A732-C2C638A664DC}" destId="{2144FFB4-9BE9-8647-84C2-D1B4950899D1}" srcOrd="1" destOrd="0" presId="urn:microsoft.com/office/officeart/2018/2/layout/IconLabelList"/>
    <dgm:cxn modelId="{F0B4EC61-58DC-C446-A619-77DCA6AE70D5}" type="presParOf" srcId="{0F27E82F-52D3-4BF5-A732-C2C638A664DC}" destId="{69C2F521-2C06-4A50-B722-D040384F741D}" srcOrd="2" destOrd="0" presId="urn:microsoft.com/office/officeart/2018/2/layout/IconLabelList"/>
    <dgm:cxn modelId="{9890B02D-7E20-FF48-875C-5E35CBB7CF5C}" type="presParOf" srcId="{69C2F521-2C06-4A50-B722-D040384F741D}" destId="{D0CB001B-1DF6-4545-B0FE-94E685A09FB8}" srcOrd="0" destOrd="0" presId="urn:microsoft.com/office/officeart/2018/2/layout/IconLabelList"/>
    <dgm:cxn modelId="{53F71354-FE52-CA4F-84D1-3D9A170373C5}" type="presParOf" srcId="{69C2F521-2C06-4A50-B722-D040384F741D}" destId="{ABDAF2C5-7FC6-49EA-A709-24C89810BF25}" srcOrd="1" destOrd="0" presId="urn:microsoft.com/office/officeart/2018/2/layout/IconLabelList"/>
    <dgm:cxn modelId="{CFA9D753-AFAB-FC46-86B4-9095DE85B8D3}" type="presParOf" srcId="{69C2F521-2C06-4A50-B722-D040384F741D}" destId="{2959158A-45F3-4297-BB35-3660F9B7F484}" srcOrd="2" destOrd="0" presId="urn:microsoft.com/office/officeart/2018/2/layout/Icon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FE9CB3-F92E-4A5F-B3F7-5410B89A79ED}">
      <dsp:nvSpPr>
        <dsp:cNvPr id="0" name=""/>
        <dsp:cNvSpPr/>
      </dsp:nvSpPr>
      <dsp:spPr>
        <a:xfrm>
          <a:off x="1208575" y="205933"/>
          <a:ext cx="1873125" cy="187312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79179D23-1D31-4625-892B-DE31228DC7C5}">
      <dsp:nvSpPr>
        <dsp:cNvPr id="0" name=""/>
        <dsp:cNvSpPr/>
      </dsp:nvSpPr>
      <dsp:spPr>
        <a:xfrm>
          <a:off x="63887" y="2536787"/>
          <a:ext cx="416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2044700">
            <a:lnSpc>
              <a:spcPct val="100000"/>
            </a:lnSpc>
            <a:spcBef>
              <a:spcPct val="0"/>
            </a:spcBef>
            <a:spcAft>
              <a:spcPct val="35000"/>
            </a:spcAft>
            <a:buNone/>
          </a:pPr>
          <a:endParaRPr lang="en-US" sz="4600" kern="1200" dirty="0"/>
        </a:p>
      </dsp:txBody>
      <dsp:txXfrm>
        <a:off x="63887" y="2536787"/>
        <a:ext cx="4162500" cy="720000"/>
      </dsp:txXfrm>
    </dsp:sp>
    <dsp:sp modelId="{D0CB001B-1DF6-4545-B0FE-94E685A09FB8}">
      <dsp:nvSpPr>
        <dsp:cNvPr id="0" name=""/>
        <dsp:cNvSpPr/>
      </dsp:nvSpPr>
      <dsp:spPr>
        <a:xfrm>
          <a:off x="6099512" y="205933"/>
          <a:ext cx="1873125" cy="187312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959158A-45F3-4297-BB35-3660F9B7F484}">
      <dsp:nvSpPr>
        <dsp:cNvPr id="0" name=""/>
        <dsp:cNvSpPr/>
      </dsp:nvSpPr>
      <dsp:spPr>
        <a:xfrm>
          <a:off x="4954825" y="2536787"/>
          <a:ext cx="41625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2044700">
            <a:lnSpc>
              <a:spcPct val="100000"/>
            </a:lnSpc>
            <a:spcBef>
              <a:spcPct val="0"/>
            </a:spcBef>
            <a:spcAft>
              <a:spcPct val="35000"/>
            </a:spcAft>
            <a:buNone/>
          </a:pPr>
          <a:endParaRPr lang="en-US" sz="4600" kern="1200" dirty="0"/>
        </a:p>
      </dsp:txBody>
      <dsp:txXfrm>
        <a:off x="4954825" y="2536787"/>
        <a:ext cx="4162500"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svg>
</file>

<file path=ppt/media/image23.png>
</file>

<file path=ppt/media/image24.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C25127-CFA0-E44D-8674-6FD3EEE30DE0}" type="datetimeFigureOut">
              <a:rPr lang="en-US" smtClean="0"/>
              <a:t>10/22/19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4B7261-93D0-DC49-99D3-8DB8545BE8F2}" type="slidenum">
              <a:rPr lang="en-US" smtClean="0"/>
              <a:t>‹#›</a:t>
            </a:fld>
            <a:endParaRPr lang="en-US"/>
          </a:p>
        </p:txBody>
      </p:sp>
    </p:spTree>
    <p:extLst>
      <p:ext uri="{BB962C8B-B14F-4D97-AF65-F5344CB8AC3E}">
        <p14:creationId xmlns:p14="http://schemas.microsoft.com/office/powerpoint/2010/main" val="27239838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Alex</a:t>
            </a:r>
          </a:p>
        </p:txBody>
      </p:sp>
      <p:sp>
        <p:nvSpPr>
          <p:cNvPr id="4" name="Slide Number Placeholder 3"/>
          <p:cNvSpPr>
            <a:spLocks noGrp="1"/>
          </p:cNvSpPr>
          <p:nvPr>
            <p:ph type="sldNum" sz="quarter" idx="5"/>
          </p:nvPr>
        </p:nvSpPr>
        <p:spPr/>
        <p:txBody>
          <a:bodyPr/>
          <a:lstStyle/>
          <a:p>
            <a:fld id="{F34B7261-93D0-DC49-99D3-8DB8545BE8F2}" type="slidenum">
              <a:rPr lang="en-US" smtClean="0"/>
              <a:t>1</a:t>
            </a:fld>
            <a:endParaRPr lang="en-US"/>
          </a:p>
        </p:txBody>
      </p:sp>
    </p:spTree>
    <p:extLst>
      <p:ext uri="{BB962C8B-B14F-4D97-AF65-F5344CB8AC3E}">
        <p14:creationId xmlns:p14="http://schemas.microsoft.com/office/powerpoint/2010/main" val="35974808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Alex</a:t>
            </a:r>
          </a:p>
        </p:txBody>
      </p:sp>
      <p:sp>
        <p:nvSpPr>
          <p:cNvPr id="4" name="Slide Number Placeholder 3"/>
          <p:cNvSpPr>
            <a:spLocks noGrp="1"/>
          </p:cNvSpPr>
          <p:nvPr>
            <p:ph type="sldNum" sz="quarter" idx="5"/>
          </p:nvPr>
        </p:nvSpPr>
        <p:spPr/>
        <p:txBody>
          <a:bodyPr/>
          <a:lstStyle/>
          <a:p>
            <a:fld id="{F34B7261-93D0-DC49-99D3-8DB8545BE8F2}" type="slidenum">
              <a:rPr lang="en-US" smtClean="0"/>
              <a:t>10</a:t>
            </a:fld>
            <a:endParaRPr lang="en-US"/>
          </a:p>
        </p:txBody>
      </p:sp>
    </p:spTree>
    <p:extLst>
      <p:ext uri="{BB962C8B-B14F-4D97-AF65-F5344CB8AC3E}">
        <p14:creationId xmlns:p14="http://schemas.microsoft.com/office/powerpoint/2010/main" val="3665022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Alex</a:t>
            </a:r>
          </a:p>
          <a:p>
            <a:endParaRPr lang="en-US" dirty="0"/>
          </a:p>
          <a:p>
            <a:r>
              <a:rPr lang="en-US" dirty="0"/>
              <a:t>Increase in population in CA, FL, WA – higher population means more demand for housing</a:t>
            </a:r>
          </a:p>
        </p:txBody>
      </p:sp>
      <p:sp>
        <p:nvSpPr>
          <p:cNvPr id="4" name="Slide Number Placeholder 3"/>
          <p:cNvSpPr>
            <a:spLocks noGrp="1"/>
          </p:cNvSpPr>
          <p:nvPr>
            <p:ph type="sldNum" sz="quarter" idx="5"/>
          </p:nvPr>
        </p:nvSpPr>
        <p:spPr/>
        <p:txBody>
          <a:bodyPr/>
          <a:lstStyle/>
          <a:p>
            <a:fld id="{F34B7261-93D0-DC49-99D3-8DB8545BE8F2}" type="slidenum">
              <a:rPr lang="en-US" smtClean="0"/>
              <a:t>11</a:t>
            </a:fld>
            <a:endParaRPr lang="en-US"/>
          </a:p>
        </p:txBody>
      </p:sp>
    </p:spTree>
    <p:extLst>
      <p:ext uri="{BB962C8B-B14F-4D97-AF65-F5344CB8AC3E}">
        <p14:creationId xmlns:p14="http://schemas.microsoft.com/office/powerpoint/2010/main" val="18245108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Jamie</a:t>
            </a:r>
          </a:p>
          <a:p>
            <a:endParaRPr lang="en-US" dirty="0"/>
          </a:p>
          <a:p>
            <a:r>
              <a:rPr lang="en-US" dirty="0"/>
              <a:t>Housing units are increasing in WA, FL, CO, UT</a:t>
            </a:r>
          </a:p>
        </p:txBody>
      </p:sp>
      <p:sp>
        <p:nvSpPr>
          <p:cNvPr id="4" name="Slide Number Placeholder 3"/>
          <p:cNvSpPr>
            <a:spLocks noGrp="1"/>
          </p:cNvSpPr>
          <p:nvPr>
            <p:ph type="sldNum" sz="quarter" idx="5"/>
          </p:nvPr>
        </p:nvSpPr>
        <p:spPr/>
        <p:txBody>
          <a:bodyPr/>
          <a:lstStyle/>
          <a:p>
            <a:fld id="{F34B7261-93D0-DC49-99D3-8DB8545BE8F2}" type="slidenum">
              <a:rPr lang="en-US" smtClean="0"/>
              <a:t>12</a:t>
            </a:fld>
            <a:endParaRPr lang="en-US"/>
          </a:p>
        </p:txBody>
      </p:sp>
    </p:spTree>
    <p:extLst>
      <p:ext uri="{BB962C8B-B14F-4D97-AF65-F5344CB8AC3E}">
        <p14:creationId xmlns:p14="http://schemas.microsoft.com/office/powerpoint/2010/main" val="12078487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Jamie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Washington, Ohio, and Southeast have biggest % increase in per square foot price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Looking at zip code level, we found that these areas have highest percentage increases in per square foot price.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Zip codes with the Highest % change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Columbus</a:t>
            </a:r>
            <a:r>
              <a:rPr lang="en-US" dirty="0"/>
              <a:t> </a:t>
            </a:r>
            <a:r>
              <a:rPr lang="en-US" sz="1200" b="0" i="0" u="none" strike="noStrike" kern="1200" dirty="0">
                <a:solidFill>
                  <a:schemeClr val="tx1"/>
                </a:solidFill>
                <a:effectLst/>
                <a:latin typeface="+mn-lt"/>
                <a:ea typeface="+mn-ea"/>
                <a:cs typeface="+mn-cs"/>
              </a:rPr>
              <a:t>OH (38%),</a:t>
            </a:r>
            <a:r>
              <a:rPr lang="en-US" dirty="0"/>
              <a:t> </a:t>
            </a:r>
            <a:r>
              <a:rPr lang="en-US" sz="1200" b="0" i="0" u="none" strike="noStrike" kern="1200" dirty="0">
                <a:solidFill>
                  <a:schemeClr val="tx1"/>
                </a:solidFill>
                <a:effectLst/>
                <a:latin typeface="+mn-lt"/>
                <a:ea typeface="+mn-ea"/>
                <a:cs typeface="+mn-cs"/>
              </a:rPr>
              <a:t>Plain City</a:t>
            </a:r>
            <a:r>
              <a:rPr lang="en-US" dirty="0"/>
              <a:t> </a:t>
            </a:r>
            <a:r>
              <a:rPr lang="en-US" sz="1200" b="0" i="0" u="none" strike="noStrike" kern="1200" dirty="0">
                <a:solidFill>
                  <a:schemeClr val="tx1"/>
                </a:solidFill>
                <a:effectLst/>
                <a:latin typeface="+mn-lt"/>
                <a:ea typeface="+mn-ea"/>
                <a:cs typeface="+mn-cs"/>
              </a:rPr>
              <a:t>OH (38%), Marysville, OH (36%)</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Toppenish</a:t>
            </a:r>
            <a:r>
              <a:rPr lang="en-US" dirty="0"/>
              <a:t> </a:t>
            </a:r>
            <a:r>
              <a:rPr lang="en-US" sz="1200" b="0" i="0" u="none" strike="noStrike" kern="1200" dirty="0">
                <a:solidFill>
                  <a:schemeClr val="tx1"/>
                </a:solidFill>
                <a:effectLst/>
                <a:latin typeface="+mn-lt"/>
                <a:ea typeface="+mn-ea"/>
                <a:cs typeface="+mn-cs"/>
              </a:rPr>
              <a:t>WA</a:t>
            </a:r>
            <a:r>
              <a:rPr lang="en-US" dirty="0"/>
              <a:t> (24%), </a:t>
            </a:r>
            <a:r>
              <a:rPr lang="en-US" sz="1200" b="0" i="0" u="none" strike="noStrike" kern="1200" dirty="0">
                <a:solidFill>
                  <a:schemeClr val="tx1"/>
                </a:solidFill>
                <a:effectLst/>
                <a:latin typeface="+mn-lt"/>
                <a:ea typeface="+mn-ea"/>
                <a:cs typeface="+mn-cs"/>
              </a:rPr>
              <a:t>Twisp</a:t>
            </a:r>
            <a:r>
              <a:rPr lang="en-US" dirty="0"/>
              <a:t> </a:t>
            </a:r>
            <a:r>
              <a:rPr lang="en-US" sz="1200" b="0" i="0" u="none" strike="noStrike" kern="1200" dirty="0">
                <a:solidFill>
                  <a:schemeClr val="tx1"/>
                </a:solidFill>
                <a:effectLst/>
                <a:latin typeface="+mn-lt"/>
                <a:ea typeface="+mn-ea"/>
                <a:cs typeface="+mn-cs"/>
              </a:rPr>
              <a:t>WA (22%)</a:t>
            </a:r>
            <a:r>
              <a:rPr lang="en-US" dirty="0"/>
              <a:t> ,</a:t>
            </a:r>
            <a:r>
              <a:rPr lang="en-US" sz="1200" b="0" i="0" u="none" strike="noStrike" kern="1200" dirty="0">
                <a:solidFill>
                  <a:schemeClr val="tx1"/>
                </a:solidFill>
                <a:effectLst/>
                <a:latin typeface="+mn-lt"/>
                <a:ea typeface="+mn-ea"/>
                <a:cs typeface="+mn-cs"/>
              </a:rPr>
              <a:t>Prosser</a:t>
            </a:r>
            <a:r>
              <a:rPr lang="en-US" dirty="0"/>
              <a:t> </a:t>
            </a:r>
            <a:r>
              <a:rPr lang="en-US" sz="1200" b="0" i="0" u="none" strike="noStrike" kern="1200" dirty="0">
                <a:solidFill>
                  <a:schemeClr val="tx1"/>
                </a:solidFill>
                <a:effectLst/>
                <a:latin typeface="+mn-lt"/>
                <a:ea typeface="+mn-ea"/>
                <a:cs typeface="+mn-cs"/>
              </a:rPr>
              <a:t>WA</a:t>
            </a:r>
            <a:r>
              <a:rPr lang="en-US" dirty="0"/>
              <a:t> (22%)</a:t>
            </a:r>
          </a:p>
        </p:txBody>
      </p:sp>
      <p:sp>
        <p:nvSpPr>
          <p:cNvPr id="4" name="Slide Number Placeholder 3"/>
          <p:cNvSpPr>
            <a:spLocks noGrp="1"/>
          </p:cNvSpPr>
          <p:nvPr>
            <p:ph type="sldNum" sz="quarter" idx="5"/>
          </p:nvPr>
        </p:nvSpPr>
        <p:spPr/>
        <p:txBody>
          <a:bodyPr/>
          <a:lstStyle/>
          <a:p>
            <a:fld id="{F34B7261-93D0-DC49-99D3-8DB8545BE8F2}" type="slidenum">
              <a:rPr lang="en-US" smtClean="0"/>
              <a:t>13</a:t>
            </a:fld>
            <a:endParaRPr lang="en-US"/>
          </a:p>
        </p:txBody>
      </p:sp>
    </p:spTree>
    <p:extLst>
      <p:ext uri="{BB962C8B-B14F-4D97-AF65-F5344CB8AC3E}">
        <p14:creationId xmlns:p14="http://schemas.microsoft.com/office/powerpoint/2010/main" val="11829213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Rod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market to avoid for most investors would be the California market due to its unappealing factors (expensive market and high poverty rate) that have caused it to have the worst growth amongst all cities analyzed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best market for our investors to invest in would be the Washington and Ohio market due to its high growth potential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F34B7261-93D0-DC49-99D3-8DB8545BE8F2}" type="slidenum">
              <a:rPr lang="en-US" smtClean="0"/>
              <a:t>14</a:t>
            </a:fld>
            <a:endParaRPr lang="en-US"/>
          </a:p>
        </p:txBody>
      </p:sp>
    </p:spTree>
    <p:extLst>
      <p:ext uri="{BB962C8B-B14F-4D97-AF65-F5344CB8AC3E}">
        <p14:creationId xmlns:p14="http://schemas.microsoft.com/office/powerpoint/2010/main" val="17049867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Alex</a:t>
            </a:r>
          </a:p>
          <a:p>
            <a:endParaRPr lang="en-US" sz="1200" dirty="0"/>
          </a:p>
          <a:p>
            <a:r>
              <a:rPr lang="en-US" sz="1200" dirty="0"/>
              <a:t>interested in figuring out which market to invest in that will have the highest growth potential.  We will look at population growth over the course of five years, income, and poverty levels. </a:t>
            </a:r>
            <a:endParaRPr lang="en-US" dirty="0"/>
          </a:p>
        </p:txBody>
      </p:sp>
      <p:sp>
        <p:nvSpPr>
          <p:cNvPr id="4" name="Slide Number Placeholder 3"/>
          <p:cNvSpPr>
            <a:spLocks noGrp="1"/>
          </p:cNvSpPr>
          <p:nvPr>
            <p:ph type="sldNum" sz="quarter" idx="5"/>
          </p:nvPr>
        </p:nvSpPr>
        <p:spPr/>
        <p:txBody>
          <a:bodyPr/>
          <a:lstStyle/>
          <a:p>
            <a:fld id="{F34B7261-93D0-DC49-99D3-8DB8545BE8F2}" type="slidenum">
              <a:rPr lang="en-US" smtClean="0"/>
              <a:t>2</a:t>
            </a:fld>
            <a:endParaRPr lang="en-US"/>
          </a:p>
        </p:txBody>
      </p:sp>
    </p:spTree>
    <p:extLst>
      <p:ext uri="{BB962C8B-B14F-4D97-AF65-F5344CB8AC3E}">
        <p14:creationId xmlns:p14="http://schemas.microsoft.com/office/powerpoint/2010/main" val="32774093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Abdurrahman</a:t>
            </a:r>
          </a:p>
        </p:txBody>
      </p:sp>
      <p:sp>
        <p:nvSpPr>
          <p:cNvPr id="4" name="Slide Number Placeholder 3"/>
          <p:cNvSpPr>
            <a:spLocks noGrp="1"/>
          </p:cNvSpPr>
          <p:nvPr>
            <p:ph type="sldNum" sz="quarter" idx="5"/>
          </p:nvPr>
        </p:nvSpPr>
        <p:spPr/>
        <p:txBody>
          <a:bodyPr/>
          <a:lstStyle/>
          <a:p>
            <a:fld id="{F34B7261-93D0-DC49-99D3-8DB8545BE8F2}" type="slidenum">
              <a:rPr lang="en-US" smtClean="0"/>
              <a:t>3</a:t>
            </a:fld>
            <a:endParaRPr lang="en-US"/>
          </a:p>
        </p:txBody>
      </p:sp>
    </p:spTree>
    <p:extLst>
      <p:ext uri="{BB962C8B-B14F-4D97-AF65-F5344CB8AC3E}">
        <p14:creationId xmlns:p14="http://schemas.microsoft.com/office/powerpoint/2010/main" val="1496208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dirty="0"/>
              <a:t>Rodney</a:t>
            </a:r>
          </a:p>
          <a:p>
            <a:pPr lvl="1"/>
            <a:endParaRPr lang="en-US" dirty="0"/>
          </a:p>
          <a:p>
            <a:pPr lvl="1"/>
            <a:r>
              <a:rPr lang="en-US" dirty="0"/>
              <a:t>Data points we pulled: </a:t>
            </a:r>
          </a:p>
          <a:p>
            <a:pPr lvl="1"/>
            <a:r>
              <a:rPr lang="en-US" sz="1800" dirty="0"/>
              <a:t>Zip codes </a:t>
            </a:r>
          </a:p>
          <a:p>
            <a:pPr lvl="1"/>
            <a:r>
              <a:rPr lang="en-US" sz="1800" dirty="0"/>
              <a:t>Population</a:t>
            </a:r>
          </a:p>
          <a:p>
            <a:pPr lvl="1"/>
            <a:r>
              <a:rPr lang="en-US" sz="1800" dirty="0"/>
              <a:t>Median Age</a:t>
            </a:r>
          </a:p>
          <a:p>
            <a:pPr lvl="1"/>
            <a:r>
              <a:rPr lang="en-US" sz="1800" dirty="0"/>
              <a:t>Household income</a:t>
            </a:r>
          </a:p>
          <a:p>
            <a:pPr lvl="1"/>
            <a:r>
              <a:rPr lang="en-US" sz="1800" dirty="0"/>
              <a:t>Per Capita Income</a:t>
            </a:r>
          </a:p>
          <a:p>
            <a:pPr lvl="1"/>
            <a:r>
              <a:rPr lang="en-US" sz="1800" dirty="0"/>
              <a:t>Poverty count</a:t>
            </a:r>
          </a:p>
          <a:p>
            <a:pPr lvl="1"/>
            <a:r>
              <a:rPr lang="en-US" sz="1800" dirty="0"/>
              <a:t>Poverty Rate</a:t>
            </a:r>
          </a:p>
          <a:p>
            <a:pPr lvl="1"/>
            <a:endParaRPr lang="en-US" sz="1800"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en-US" sz="1800" dirty="0"/>
              <a:t>Statistics were then summarized for 2017</a:t>
            </a:r>
          </a:p>
          <a:p>
            <a:pPr lvl="1"/>
            <a:endParaRPr lang="en-US" sz="1800" dirty="0"/>
          </a:p>
          <a:p>
            <a:pPr lvl="1"/>
            <a:endParaRPr lang="en-US" sz="1800" dirty="0"/>
          </a:p>
          <a:p>
            <a:endParaRPr lang="en-US" dirty="0"/>
          </a:p>
        </p:txBody>
      </p:sp>
      <p:sp>
        <p:nvSpPr>
          <p:cNvPr id="4" name="Slide Number Placeholder 3"/>
          <p:cNvSpPr>
            <a:spLocks noGrp="1"/>
          </p:cNvSpPr>
          <p:nvPr>
            <p:ph type="sldNum" sz="quarter" idx="5"/>
          </p:nvPr>
        </p:nvSpPr>
        <p:spPr/>
        <p:txBody>
          <a:bodyPr/>
          <a:lstStyle/>
          <a:p>
            <a:fld id="{F34B7261-93D0-DC49-99D3-8DB8545BE8F2}" type="slidenum">
              <a:rPr lang="en-US" smtClean="0"/>
              <a:t>4</a:t>
            </a:fld>
            <a:endParaRPr lang="en-US"/>
          </a:p>
        </p:txBody>
      </p:sp>
    </p:spTree>
    <p:extLst>
      <p:ext uri="{BB962C8B-B14F-4D97-AF65-F5344CB8AC3E}">
        <p14:creationId xmlns:p14="http://schemas.microsoft.com/office/powerpoint/2010/main" val="37284940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4B7261-93D0-DC49-99D3-8DB8545BE8F2}" type="slidenum">
              <a:rPr lang="en-US" smtClean="0"/>
              <a:t>5</a:t>
            </a:fld>
            <a:endParaRPr lang="en-US"/>
          </a:p>
        </p:txBody>
      </p:sp>
    </p:spTree>
    <p:extLst>
      <p:ext uri="{BB962C8B-B14F-4D97-AF65-F5344CB8AC3E}">
        <p14:creationId xmlns:p14="http://schemas.microsoft.com/office/powerpoint/2010/main" val="5792139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Rodney</a:t>
            </a:r>
          </a:p>
          <a:p>
            <a:endParaRPr lang="en-US" sz="1200" dirty="0"/>
          </a:p>
          <a:p>
            <a:r>
              <a:rPr lang="en-US" sz="1200" dirty="0"/>
              <a:t>Our client can use the census data we pulled in the ETL project to look at population and income change over recent years.  </a:t>
            </a:r>
          </a:p>
          <a:p>
            <a:r>
              <a:rPr lang="en-US" sz="1200" dirty="0"/>
              <a:t>Our client can also look at percentage change in income on a year-to-year basis to see which zip code had the highest percentage growth.  </a:t>
            </a:r>
          </a:p>
          <a:p>
            <a:endParaRPr lang="en-US" dirty="0"/>
          </a:p>
        </p:txBody>
      </p:sp>
      <p:sp>
        <p:nvSpPr>
          <p:cNvPr id="4" name="Slide Number Placeholder 3"/>
          <p:cNvSpPr>
            <a:spLocks noGrp="1"/>
          </p:cNvSpPr>
          <p:nvPr>
            <p:ph type="sldNum" sz="quarter" idx="5"/>
          </p:nvPr>
        </p:nvSpPr>
        <p:spPr/>
        <p:txBody>
          <a:bodyPr/>
          <a:lstStyle/>
          <a:p>
            <a:fld id="{F34B7261-93D0-DC49-99D3-8DB8545BE8F2}" type="slidenum">
              <a:rPr lang="en-US" smtClean="0"/>
              <a:t>6</a:t>
            </a:fld>
            <a:endParaRPr lang="en-US"/>
          </a:p>
        </p:txBody>
      </p:sp>
    </p:spTree>
    <p:extLst>
      <p:ext uri="{BB962C8B-B14F-4D97-AF65-F5344CB8AC3E}">
        <p14:creationId xmlns:p14="http://schemas.microsoft.com/office/powerpoint/2010/main" val="20376449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Sean</a:t>
            </a:r>
          </a:p>
          <a:p>
            <a:endParaRPr lang="en-US" dirty="0"/>
          </a:p>
          <a:p>
            <a:r>
              <a:rPr lang="en-US" dirty="0"/>
              <a:t>The Choropleth map at the state level that interacts with the bubble chart displaying the city and county with poverty count. The y-axis is an aggregate count.</a:t>
            </a:r>
          </a:p>
          <a:p>
            <a:r>
              <a:rPr lang="en-US" dirty="0"/>
              <a:t>Utilized </a:t>
            </a:r>
            <a:r>
              <a:rPr lang="en-US" dirty="0" err="1"/>
              <a:t>GeoJSON</a:t>
            </a:r>
            <a:r>
              <a:rPr lang="en-US" dirty="0"/>
              <a:t> Polygon, </a:t>
            </a:r>
            <a:r>
              <a:rPr lang="en-US" dirty="0" err="1"/>
              <a:t>dc.js</a:t>
            </a:r>
            <a:r>
              <a:rPr lang="en-US" dirty="0"/>
              <a:t>, Choropleth map, </a:t>
            </a:r>
            <a:r>
              <a:rPr lang="en-US" dirty="0" err="1"/>
              <a:t>crossfilter.js</a:t>
            </a:r>
            <a:r>
              <a:rPr lang="en-US" dirty="0"/>
              <a:t>…</a:t>
            </a:r>
          </a:p>
          <a:p>
            <a:endParaRPr lang="en-US" dirty="0"/>
          </a:p>
          <a:p>
            <a:r>
              <a:rPr lang="en-US" dirty="0"/>
              <a:t>We chose to focus on 2017 because it is the most recent year of census data we have. </a:t>
            </a:r>
          </a:p>
          <a:p>
            <a:endParaRPr lang="en-US" dirty="0"/>
          </a:p>
          <a:p>
            <a:r>
              <a:rPr lang="en-US" dirty="0"/>
              <a:t>Bubble chart shows # of residents below poverty level; x-axis shows county population. </a:t>
            </a:r>
          </a:p>
          <a:p>
            <a:endParaRPr lang="en-US" dirty="0"/>
          </a:p>
          <a:p>
            <a:r>
              <a:rPr lang="en-US" dirty="0"/>
              <a:t>Highest concentration of residents below poverty line are Los Angeles, New York, and Houston.  Recommend counties with less poverty: Trinity, Yuba counties</a:t>
            </a:r>
          </a:p>
        </p:txBody>
      </p:sp>
      <p:sp>
        <p:nvSpPr>
          <p:cNvPr id="4" name="Slide Number Placeholder 3"/>
          <p:cNvSpPr>
            <a:spLocks noGrp="1"/>
          </p:cNvSpPr>
          <p:nvPr>
            <p:ph type="sldNum" sz="quarter" idx="5"/>
          </p:nvPr>
        </p:nvSpPr>
        <p:spPr/>
        <p:txBody>
          <a:bodyPr/>
          <a:lstStyle/>
          <a:p>
            <a:fld id="{F34B7261-93D0-DC49-99D3-8DB8545BE8F2}" type="slidenum">
              <a:rPr lang="en-US" smtClean="0"/>
              <a:t>7</a:t>
            </a:fld>
            <a:endParaRPr lang="en-US"/>
          </a:p>
        </p:txBody>
      </p:sp>
    </p:spTree>
    <p:extLst>
      <p:ext uri="{BB962C8B-B14F-4D97-AF65-F5344CB8AC3E}">
        <p14:creationId xmlns:p14="http://schemas.microsoft.com/office/powerpoint/2010/main" val="15114725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Serena</a:t>
            </a:r>
          </a:p>
          <a:p>
            <a:endParaRPr lang="en-US" dirty="0"/>
          </a:p>
          <a:p>
            <a:r>
              <a:rPr lang="en-US" dirty="0"/>
              <a:t>Shows the correlations against the average per square foot in each of the census variables</a:t>
            </a:r>
          </a:p>
          <a:p>
            <a:r>
              <a:rPr lang="en-US" dirty="0"/>
              <a:t>Utilized JS, D3, </a:t>
            </a:r>
            <a:r>
              <a:rPr lang="en-US" dirty="0" err="1"/>
              <a:t>etc</a:t>
            </a:r>
            <a:r>
              <a:rPr lang="en-US" dirty="0"/>
              <a:t>…</a:t>
            </a:r>
          </a:p>
          <a:p>
            <a:endParaRPr lang="en-US" dirty="0"/>
          </a:p>
          <a:p>
            <a:r>
              <a:rPr lang="en-US" dirty="0"/>
              <a:t>We looked at correlations between census variables and avg price per square foot:  what we found is that income is most correlated</a:t>
            </a:r>
          </a:p>
          <a:p>
            <a:endParaRPr lang="en-US" dirty="0"/>
          </a:p>
        </p:txBody>
      </p:sp>
      <p:sp>
        <p:nvSpPr>
          <p:cNvPr id="4" name="Slide Number Placeholder 3"/>
          <p:cNvSpPr>
            <a:spLocks noGrp="1"/>
          </p:cNvSpPr>
          <p:nvPr>
            <p:ph type="sldNum" sz="quarter" idx="5"/>
          </p:nvPr>
        </p:nvSpPr>
        <p:spPr/>
        <p:txBody>
          <a:bodyPr/>
          <a:lstStyle/>
          <a:p>
            <a:fld id="{F34B7261-93D0-DC49-99D3-8DB8545BE8F2}" type="slidenum">
              <a:rPr lang="en-US" smtClean="0"/>
              <a:t>8</a:t>
            </a:fld>
            <a:endParaRPr lang="en-US"/>
          </a:p>
        </p:txBody>
      </p:sp>
    </p:spTree>
    <p:extLst>
      <p:ext uri="{BB962C8B-B14F-4D97-AF65-F5344CB8AC3E}">
        <p14:creationId xmlns:p14="http://schemas.microsoft.com/office/powerpoint/2010/main" val="37738288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Serena</a:t>
            </a:r>
          </a:p>
        </p:txBody>
      </p:sp>
      <p:sp>
        <p:nvSpPr>
          <p:cNvPr id="4" name="Slide Number Placeholder 3"/>
          <p:cNvSpPr>
            <a:spLocks noGrp="1"/>
          </p:cNvSpPr>
          <p:nvPr>
            <p:ph type="sldNum" sz="quarter" idx="5"/>
          </p:nvPr>
        </p:nvSpPr>
        <p:spPr/>
        <p:txBody>
          <a:bodyPr/>
          <a:lstStyle/>
          <a:p>
            <a:fld id="{F34B7261-93D0-DC49-99D3-8DB8545BE8F2}" type="slidenum">
              <a:rPr lang="en-US" smtClean="0"/>
              <a:t>9</a:t>
            </a:fld>
            <a:endParaRPr lang="en-US"/>
          </a:p>
        </p:txBody>
      </p:sp>
    </p:spTree>
    <p:extLst>
      <p:ext uri="{BB962C8B-B14F-4D97-AF65-F5344CB8AC3E}">
        <p14:creationId xmlns:p14="http://schemas.microsoft.com/office/powerpoint/2010/main" val="182029387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962145F2-E4E4-864F-B1AD-E6CCA6D38966}" type="datetimeFigureOut">
              <a:rPr lang="en-US" smtClean="0"/>
              <a:t>10/22/19</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A504A6BD-C50A-4147-ACD6-D00DAECF97CB}" type="slidenum">
              <a:rPr lang="en-US" smtClean="0"/>
              <a:t>‹#›</a:t>
            </a:fld>
            <a:endParaRPr lang="en-US"/>
          </a:p>
        </p:txBody>
      </p:sp>
    </p:spTree>
    <p:extLst>
      <p:ext uri="{BB962C8B-B14F-4D97-AF65-F5344CB8AC3E}">
        <p14:creationId xmlns:p14="http://schemas.microsoft.com/office/powerpoint/2010/main" val="40312576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2145F2-E4E4-864F-B1AD-E6CCA6D38966}" type="datetimeFigureOut">
              <a:rPr lang="en-US" smtClean="0"/>
              <a:t>10/22/19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504A6BD-C50A-4147-ACD6-D00DAECF97CB}" type="slidenum">
              <a:rPr lang="en-US" smtClean="0"/>
              <a:t>‹#›</a:t>
            </a:fld>
            <a:endParaRPr lang="en-US"/>
          </a:p>
        </p:txBody>
      </p:sp>
    </p:spTree>
    <p:extLst>
      <p:ext uri="{BB962C8B-B14F-4D97-AF65-F5344CB8AC3E}">
        <p14:creationId xmlns:p14="http://schemas.microsoft.com/office/powerpoint/2010/main" val="140384191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2145F2-E4E4-864F-B1AD-E6CCA6D38966}" type="datetimeFigureOut">
              <a:rPr lang="en-US" smtClean="0"/>
              <a:t>10/22/19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504A6BD-C50A-4147-ACD6-D00DAECF97CB}" type="slidenum">
              <a:rPr lang="en-US" smtClean="0"/>
              <a:t>‹#›</a:t>
            </a:fld>
            <a:endParaRPr lang="en-US"/>
          </a:p>
        </p:txBody>
      </p:sp>
    </p:spTree>
    <p:extLst>
      <p:ext uri="{BB962C8B-B14F-4D97-AF65-F5344CB8AC3E}">
        <p14:creationId xmlns:p14="http://schemas.microsoft.com/office/powerpoint/2010/main" val="1374816888"/>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2145F2-E4E4-864F-B1AD-E6CCA6D38966}" type="datetimeFigureOut">
              <a:rPr lang="en-US" smtClean="0"/>
              <a:t>10/22/19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504A6BD-C50A-4147-ACD6-D00DAECF97CB}" type="slidenum">
              <a:rPr lang="en-US" smtClean="0"/>
              <a:t>‹#›</a:t>
            </a:fld>
            <a:endParaRPr lang="en-US"/>
          </a:p>
        </p:txBody>
      </p:sp>
    </p:spTree>
    <p:extLst>
      <p:ext uri="{BB962C8B-B14F-4D97-AF65-F5344CB8AC3E}">
        <p14:creationId xmlns:p14="http://schemas.microsoft.com/office/powerpoint/2010/main" val="628174983"/>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2145F2-E4E4-864F-B1AD-E6CCA6D38966}" type="datetimeFigureOut">
              <a:rPr lang="en-US" smtClean="0"/>
              <a:t>10/22/19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504A6BD-C50A-4147-ACD6-D00DAECF97CB}" type="slidenum">
              <a:rPr lang="en-US" smtClean="0"/>
              <a:t>‹#›</a:t>
            </a:fld>
            <a:endParaRPr lang="en-US"/>
          </a:p>
        </p:txBody>
      </p:sp>
    </p:spTree>
    <p:extLst>
      <p:ext uri="{BB962C8B-B14F-4D97-AF65-F5344CB8AC3E}">
        <p14:creationId xmlns:p14="http://schemas.microsoft.com/office/powerpoint/2010/main" val="3973472495"/>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2145F2-E4E4-864F-B1AD-E6CCA6D38966}" type="datetimeFigureOut">
              <a:rPr lang="en-US" smtClean="0"/>
              <a:t>10/22/19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504A6BD-C50A-4147-ACD6-D00DAECF97CB}" type="slidenum">
              <a:rPr lang="en-US" smtClean="0"/>
              <a:t>‹#›</a:t>
            </a:fld>
            <a:endParaRPr lang="en-US"/>
          </a:p>
        </p:txBody>
      </p:sp>
    </p:spTree>
    <p:extLst>
      <p:ext uri="{BB962C8B-B14F-4D97-AF65-F5344CB8AC3E}">
        <p14:creationId xmlns:p14="http://schemas.microsoft.com/office/powerpoint/2010/main" val="12278487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2145F2-E4E4-864F-B1AD-E6CCA6D38966}" type="datetimeFigureOut">
              <a:rPr lang="en-US" smtClean="0"/>
              <a:t>10/22/19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504A6BD-C50A-4147-ACD6-D00DAECF97CB}" type="slidenum">
              <a:rPr lang="en-US" smtClean="0"/>
              <a:t>‹#›</a:t>
            </a:fld>
            <a:endParaRPr lang="en-US"/>
          </a:p>
        </p:txBody>
      </p:sp>
    </p:spTree>
    <p:extLst>
      <p:ext uri="{BB962C8B-B14F-4D97-AF65-F5344CB8AC3E}">
        <p14:creationId xmlns:p14="http://schemas.microsoft.com/office/powerpoint/2010/main" val="1676246514"/>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2145F2-E4E4-864F-B1AD-E6CCA6D38966}" type="datetimeFigureOut">
              <a:rPr lang="en-US" smtClean="0"/>
              <a:t>10/22/19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504A6BD-C50A-4147-ACD6-D00DAECF97CB}" type="slidenum">
              <a:rPr lang="en-US" smtClean="0"/>
              <a:t>‹#›</a:t>
            </a:fld>
            <a:endParaRPr lang="en-US"/>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176336007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2145F2-E4E4-864F-B1AD-E6CCA6D38966}" type="datetimeFigureOut">
              <a:rPr lang="en-US" smtClean="0"/>
              <a:t>10/22/19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504A6BD-C50A-4147-ACD6-D00DAECF97CB}" type="slidenum">
              <a:rPr lang="en-US" smtClean="0"/>
              <a:t>‹#›</a:t>
            </a:fld>
            <a:endParaRPr lang="en-US"/>
          </a:p>
        </p:txBody>
      </p:sp>
    </p:spTree>
    <p:extLst>
      <p:ext uri="{BB962C8B-B14F-4D97-AF65-F5344CB8AC3E}">
        <p14:creationId xmlns:p14="http://schemas.microsoft.com/office/powerpoint/2010/main" val="120517730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2145F2-E4E4-864F-B1AD-E6CCA6D38966}" type="datetimeFigureOut">
              <a:rPr lang="en-US" smtClean="0"/>
              <a:t>10/22/19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504A6BD-C50A-4147-ACD6-D00DAECF97CB}" type="slidenum">
              <a:rPr lang="en-US" smtClean="0"/>
              <a:t>‹#›</a:t>
            </a:fld>
            <a:endParaRPr lang="en-US"/>
          </a:p>
        </p:txBody>
      </p:sp>
    </p:spTree>
    <p:extLst>
      <p:ext uri="{BB962C8B-B14F-4D97-AF65-F5344CB8AC3E}">
        <p14:creationId xmlns:p14="http://schemas.microsoft.com/office/powerpoint/2010/main" val="138257343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2145F2-E4E4-864F-B1AD-E6CCA6D38966}" type="datetimeFigureOut">
              <a:rPr lang="en-US" smtClean="0"/>
              <a:t>10/22/19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504A6BD-C50A-4147-ACD6-D00DAECF97CB}" type="slidenum">
              <a:rPr lang="en-US" smtClean="0"/>
              <a:t>‹#›</a:t>
            </a:fld>
            <a:endParaRPr lang="en-US"/>
          </a:p>
        </p:txBody>
      </p:sp>
    </p:spTree>
    <p:extLst>
      <p:ext uri="{BB962C8B-B14F-4D97-AF65-F5344CB8AC3E}">
        <p14:creationId xmlns:p14="http://schemas.microsoft.com/office/powerpoint/2010/main" val="80954830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2145F2-E4E4-864F-B1AD-E6CCA6D38966}" type="datetimeFigureOut">
              <a:rPr lang="en-US" smtClean="0"/>
              <a:t>10/22/19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504A6BD-C50A-4147-ACD6-D00DAECF97CB}" type="slidenum">
              <a:rPr lang="en-US" smtClean="0"/>
              <a:t>‹#›</a:t>
            </a:fld>
            <a:endParaRPr lang="en-US"/>
          </a:p>
        </p:txBody>
      </p:sp>
    </p:spTree>
    <p:extLst>
      <p:ext uri="{BB962C8B-B14F-4D97-AF65-F5344CB8AC3E}">
        <p14:creationId xmlns:p14="http://schemas.microsoft.com/office/powerpoint/2010/main" val="1020151119"/>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2145F2-E4E4-864F-B1AD-E6CCA6D38966}" type="datetimeFigureOut">
              <a:rPr lang="en-US" smtClean="0"/>
              <a:t>10/22/19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504A6BD-C50A-4147-ACD6-D00DAECF97CB}" type="slidenum">
              <a:rPr lang="en-US" smtClean="0"/>
              <a:t>‹#›</a:t>
            </a:fld>
            <a:endParaRPr lang="en-US"/>
          </a:p>
        </p:txBody>
      </p:sp>
    </p:spTree>
    <p:extLst>
      <p:ext uri="{BB962C8B-B14F-4D97-AF65-F5344CB8AC3E}">
        <p14:creationId xmlns:p14="http://schemas.microsoft.com/office/powerpoint/2010/main" val="2948289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2145F2-E4E4-864F-B1AD-E6CCA6D38966}" type="datetimeFigureOut">
              <a:rPr lang="en-US" smtClean="0"/>
              <a:t>10/22/19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504A6BD-C50A-4147-ACD6-D00DAECF97CB}" type="slidenum">
              <a:rPr lang="en-US" smtClean="0"/>
              <a:t>‹#›</a:t>
            </a:fld>
            <a:endParaRPr lang="en-US"/>
          </a:p>
        </p:txBody>
      </p:sp>
    </p:spTree>
    <p:extLst>
      <p:ext uri="{BB962C8B-B14F-4D97-AF65-F5344CB8AC3E}">
        <p14:creationId xmlns:p14="http://schemas.microsoft.com/office/powerpoint/2010/main" val="282870110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962145F2-E4E4-864F-B1AD-E6CCA6D38966}" type="datetimeFigureOut">
              <a:rPr lang="en-US" smtClean="0"/>
              <a:t>10/22/19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504A6BD-C50A-4147-ACD6-D00DAECF97CB}" type="slidenum">
              <a:rPr lang="en-US" smtClean="0"/>
              <a:t>‹#›</a:t>
            </a:fld>
            <a:endParaRPr lang="en-US"/>
          </a:p>
        </p:txBody>
      </p:sp>
    </p:spTree>
    <p:extLst>
      <p:ext uri="{BB962C8B-B14F-4D97-AF65-F5344CB8AC3E}">
        <p14:creationId xmlns:p14="http://schemas.microsoft.com/office/powerpoint/2010/main" val="1317129093"/>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2145F2-E4E4-864F-B1AD-E6CCA6D38966}" type="datetimeFigureOut">
              <a:rPr lang="en-US" smtClean="0"/>
              <a:t>10/22/19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504A6BD-C50A-4147-ACD6-D00DAECF97CB}" type="slidenum">
              <a:rPr lang="en-US" smtClean="0"/>
              <a:t>‹#›</a:t>
            </a:fld>
            <a:endParaRPr lang="en-US"/>
          </a:p>
        </p:txBody>
      </p:sp>
    </p:spTree>
    <p:extLst>
      <p:ext uri="{BB962C8B-B14F-4D97-AF65-F5344CB8AC3E}">
        <p14:creationId xmlns:p14="http://schemas.microsoft.com/office/powerpoint/2010/main" val="239474178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2145F2-E4E4-864F-B1AD-E6CCA6D38966}" type="datetimeFigureOut">
              <a:rPr lang="en-US" smtClean="0"/>
              <a:t>10/22/19</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504A6BD-C50A-4147-ACD6-D00DAECF97CB}" type="slidenum">
              <a:rPr lang="en-US" smtClean="0"/>
              <a:t>‹#›</a:t>
            </a:fld>
            <a:endParaRPr lang="en-US"/>
          </a:p>
        </p:txBody>
      </p:sp>
    </p:spTree>
    <p:extLst>
      <p:ext uri="{BB962C8B-B14F-4D97-AF65-F5344CB8AC3E}">
        <p14:creationId xmlns:p14="http://schemas.microsoft.com/office/powerpoint/2010/main" val="2350481254"/>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62145F2-E4E4-864F-B1AD-E6CCA6D38966}" type="datetimeFigureOut">
              <a:rPr lang="en-US" smtClean="0"/>
              <a:t>10/22/19</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A504A6BD-C50A-4147-ACD6-D00DAECF97CB}" type="slidenum">
              <a:rPr lang="en-US" smtClean="0"/>
              <a:t>‹#›</a:t>
            </a:fld>
            <a:endParaRPr lang="en-US"/>
          </a:p>
        </p:txBody>
      </p:sp>
    </p:spTree>
    <p:extLst>
      <p:ext uri="{BB962C8B-B14F-4D97-AF65-F5344CB8AC3E}">
        <p14:creationId xmlns:p14="http://schemas.microsoft.com/office/powerpoint/2010/main" val="3629345754"/>
      </p:ext>
    </p:extLst>
  </p:cSld>
  <p:clrMap bg1="dk1" tx1="lt1" bg2="dk2" tx2="lt2" accent1="accent1" accent2="accent2" accent3="accent3" accent4="accent4" accent5="accent5" accent6="accent6" hlink="hlink" folHlink="folHlink"/>
  <p:sldLayoutIdLst>
    <p:sldLayoutId id="2147484398" r:id="rId1"/>
    <p:sldLayoutId id="2147484399" r:id="rId2"/>
    <p:sldLayoutId id="2147484400" r:id="rId3"/>
    <p:sldLayoutId id="2147484401" r:id="rId4"/>
    <p:sldLayoutId id="2147484402" r:id="rId5"/>
    <p:sldLayoutId id="2147484403" r:id="rId6"/>
    <p:sldLayoutId id="2147484404" r:id="rId7"/>
    <p:sldLayoutId id="2147484405" r:id="rId8"/>
    <p:sldLayoutId id="2147484406" r:id="rId9"/>
    <p:sldLayoutId id="2147484407" r:id="rId10"/>
    <p:sldLayoutId id="2147484408" r:id="rId11"/>
    <p:sldLayoutId id="2147484409" r:id="rId12"/>
    <p:sldLayoutId id="2147484410" r:id="rId13"/>
    <p:sldLayoutId id="2147484411" r:id="rId14"/>
    <p:sldLayoutId id="2147484412" r:id="rId15"/>
    <p:sldLayoutId id="2147484413" r:id="rId16"/>
    <p:sldLayoutId id="2147484414" r:id="rId17"/>
  </p:sldLayoutIdLst>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hyperlink" Target="https://www.census.gov/library/visualizations/2019/comm/num-pop-change-county.html" TargetMode="External"/><Relationship Id="rId5" Type="http://schemas.openxmlformats.org/officeDocument/2006/relationships/hyperlink" Target="https://www.census.gov/library/visualizations/2019/comm/15-fastest-growing-cities.html" TargetMode="Externa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hyperlink" Target="https://www.census.gov/library/visualizations/2019/comm/housing-unit-change-2017-2018.html"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hyperlink" Target="https://www.census.gov/library/visualizations/2019/comm/housing-unit-change-2010-2018.html" TargetMode="External"/><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hyperlink" Target="https://github.com/reynoldsroderick/Project-2/tree/master/FINAL%20APP%20FILES" TargetMode="External"/></Relationships>
</file>

<file path=ppt/slides/_rels/slide1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eg"/><Relationship Id="rId7" Type="http://schemas.openxmlformats.org/officeDocument/2006/relationships/diagramColors" Target="../diagrams/colors1.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hyperlink" Target="https://github.com/reynoldsroderick/Project-2/tree/master/FINAL%20APP%20FILES"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hyperlink" Target="https://github.com/reynoldsroderick/Project-2/tree/master/FINAL%20APP%20FILES"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www.census.gov/library/visualizations/interactive/2018-median-household-income.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F43132E-D4DF-4A83-9344-A782D0F5D9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2A25C0-6063-394D-8FA2-4B6FF9164CE8}"/>
              </a:ext>
            </a:extLst>
          </p:cNvPr>
          <p:cNvSpPr>
            <a:spLocks noGrp="1"/>
          </p:cNvSpPr>
          <p:nvPr>
            <p:ph type="ctrTitle"/>
          </p:nvPr>
        </p:nvSpPr>
        <p:spPr>
          <a:xfrm>
            <a:off x="1031875" y="1212935"/>
            <a:ext cx="6020177" cy="4432130"/>
          </a:xfrm>
        </p:spPr>
        <p:txBody>
          <a:bodyPr anchor="ctr">
            <a:normAutofit/>
          </a:bodyPr>
          <a:lstStyle/>
          <a:p>
            <a:pPr algn="ctr"/>
            <a:r>
              <a:rPr lang="en-US" sz="6600" b="1" dirty="0"/>
              <a:t>Fastest growing Real Estate Markets</a:t>
            </a:r>
          </a:p>
        </p:txBody>
      </p:sp>
      <p:sp>
        <p:nvSpPr>
          <p:cNvPr id="3" name="Subtitle 2">
            <a:extLst>
              <a:ext uri="{FF2B5EF4-FFF2-40B4-BE49-F238E27FC236}">
                <a16:creationId xmlns:a16="http://schemas.microsoft.com/office/drawing/2014/main" id="{F7C796B3-F7E0-E049-A18E-DDF871E2B8D2}"/>
              </a:ext>
            </a:extLst>
          </p:cNvPr>
          <p:cNvSpPr>
            <a:spLocks noGrp="1"/>
          </p:cNvSpPr>
          <p:nvPr>
            <p:ph type="subTitle" idx="1"/>
          </p:nvPr>
        </p:nvSpPr>
        <p:spPr>
          <a:xfrm>
            <a:off x="8017261" y="2087881"/>
            <a:ext cx="3142864" cy="2682239"/>
          </a:xfrm>
        </p:spPr>
        <p:txBody>
          <a:bodyPr anchor="ctr">
            <a:normAutofit/>
          </a:bodyPr>
          <a:lstStyle/>
          <a:p>
            <a:pPr algn="l"/>
            <a:r>
              <a:rPr lang="en-US" dirty="0"/>
              <a:t>Alex Burch</a:t>
            </a:r>
            <a:br>
              <a:rPr lang="en-US" dirty="0"/>
            </a:br>
            <a:r>
              <a:rPr lang="en-US" dirty="0"/>
              <a:t>Abdurrahman Darvesh Sean Findley</a:t>
            </a:r>
            <a:br>
              <a:rPr lang="en-US" dirty="0"/>
            </a:br>
            <a:r>
              <a:rPr lang="en-US" dirty="0"/>
              <a:t>Rodney </a:t>
            </a:r>
            <a:r>
              <a:rPr lang="en-US" dirty="0" err="1"/>
              <a:t>Kirkendoll</a:t>
            </a:r>
            <a:r>
              <a:rPr lang="en-US" dirty="0"/>
              <a:t> </a:t>
            </a:r>
            <a:br>
              <a:rPr lang="en-US" dirty="0"/>
            </a:br>
            <a:r>
              <a:rPr lang="en-US" dirty="0"/>
              <a:t>serena </a:t>
            </a:r>
            <a:r>
              <a:rPr lang="en-US" dirty="0" err="1"/>
              <a:t>leung</a:t>
            </a:r>
            <a:br>
              <a:rPr lang="en-US" dirty="0"/>
            </a:br>
            <a:r>
              <a:rPr lang="en-US" dirty="0"/>
              <a:t>Roderick Reynolds </a:t>
            </a:r>
            <a:br>
              <a:rPr lang="en-US" dirty="0"/>
            </a:br>
            <a:r>
              <a:rPr lang="en-US" dirty="0"/>
              <a:t>Jamie </a:t>
            </a:r>
            <a:r>
              <a:rPr lang="en-US" dirty="0" err="1"/>
              <a:t>thorpe</a:t>
            </a:r>
            <a:endParaRPr lang="en-US" dirty="0"/>
          </a:p>
        </p:txBody>
      </p:sp>
      <p:cxnSp>
        <p:nvCxnSpPr>
          <p:cNvPr id="10" name="Straight Connector 9">
            <a:extLst>
              <a:ext uri="{FF2B5EF4-FFF2-40B4-BE49-F238E27FC236}">
                <a16:creationId xmlns:a16="http://schemas.microsoft.com/office/drawing/2014/main" id="{6AA24BC1-1577-4586-AD7A-417660E3725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34656" y="1668780"/>
            <a:ext cx="0" cy="352044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5711728"/>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086B88F-2C24-1C47-B889-8E72B92E369D}"/>
              </a:ext>
            </a:extLst>
          </p:cNvPr>
          <p:cNvPicPr>
            <a:picLocks noChangeAspect="1"/>
          </p:cNvPicPr>
          <p:nvPr/>
        </p:nvPicPr>
        <p:blipFill>
          <a:blip r:embed="rId3"/>
          <a:stretch>
            <a:fillRect/>
          </a:stretch>
        </p:blipFill>
        <p:spPr>
          <a:xfrm>
            <a:off x="1240022" y="1337733"/>
            <a:ext cx="9148578" cy="5076048"/>
          </a:xfrm>
          <a:prstGeom prst="rect">
            <a:avLst/>
          </a:prstGeom>
        </p:spPr>
      </p:pic>
      <p:sp>
        <p:nvSpPr>
          <p:cNvPr id="3" name="Title 1">
            <a:extLst>
              <a:ext uri="{FF2B5EF4-FFF2-40B4-BE49-F238E27FC236}">
                <a16:creationId xmlns:a16="http://schemas.microsoft.com/office/drawing/2014/main" id="{5EB60359-22A0-D545-B8A5-73D00AC857A2}"/>
              </a:ext>
            </a:extLst>
          </p:cNvPr>
          <p:cNvSpPr txBox="1">
            <a:spLocks/>
          </p:cNvSpPr>
          <p:nvPr/>
        </p:nvSpPr>
        <p:spPr>
          <a:xfrm>
            <a:off x="201881" y="609600"/>
            <a:ext cx="11507189" cy="1456267"/>
          </a:xfrm>
          <a:prstGeom prst="rect">
            <a:avLst/>
          </a:prstGeom>
        </p:spPr>
        <p:txBody>
          <a:bodyP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2800" dirty="0"/>
              <a:t>Correlations between Poverty, Age, HH Income &amp; Avg Price</a:t>
            </a:r>
          </a:p>
        </p:txBody>
      </p:sp>
    </p:spTree>
    <p:extLst>
      <p:ext uri="{BB962C8B-B14F-4D97-AF65-F5344CB8AC3E}">
        <p14:creationId xmlns:p14="http://schemas.microsoft.com/office/powerpoint/2010/main" val="3630103404"/>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4E57B-B8A7-DA4D-A467-1896848F8E85}"/>
              </a:ext>
            </a:extLst>
          </p:cNvPr>
          <p:cNvSpPr>
            <a:spLocks noGrp="1"/>
          </p:cNvSpPr>
          <p:nvPr>
            <p:ph type="title"/>
          </p:nvPr>
        </p:nvSpPr>
        <p:spPr>
          <a:xfrm>
            <a:off x="1385415" y="531512"/>
            <a:ext cx="9421170" cy="1280890"/>
          </a:xfrm>
        </p:spPr>
        <p:txBody>
          <a:bodyPr/>
          <a:lstStyle/>
          <a:p>
            <a:pPr algn="ctr"/>
            <a:r>
              <a:rPr lang="en-US" dirty="0"/>
              <a:t>High Population Increases In Fl, WA, CA</a:t>
            </a:r>
          </a:p>
        </p:txBody>
      </p:sp>
      <p:pic>
        <p:nvPicPr>
          <p:cNvPr id="6" name="Picture 5">
            <a:extLst>
              <a:ext uri="{FF2B5EF4-FFF2-40B4-BE49-F238E27FC236}">
                <a16:creationId xmlns:a16="http://schemas.microsoft.com/office/drawing/2014/main" id="{E4D5610D-04CD-BF45-9A50-3245A59E4F1B}"/>
              </a:ext>
            </a:extLst>
          </p:cNvPr>
          <p:cNvPicPr>
            <a:picLocks noChangeAspect="1"/>
          </p:cNvPicPr>
          <p:nvPr/>
        </p:nvPicPr>
        <p:blipFill>
          <a:blip r:embed="rId3"/>
          <a:stretch>
            <a:fillRect/>
          </a:stretch>
        </p:blipFill>
        <p:spPr>
          <a:xfrm>
            <a:off x="6096000" y="1812402"/>
            <a:ext cx="4138202" cy="4367354"/>
          </a:xfrm>
          <a:prstGeom prst="rect">
            <a:avLst/>
          </a:prstGeom>
        </p:spPr>
      </p:pic>
      <p:pic>
        <p:nvPicPr>
          <p:cNvPr id="8" name="Picture 7">
            <a:extLst>
              <a:ext uri="{FF2B5EF4-FFF2-40B4-BE49-F238E27FC236}">
                <a16:creationId xmlns:a16="http://schemas.microsoft.com/office/drawing/2014/main" id="{C066EEFD-1E9C-ED40-9004-87634723F5B2}"/>
              </a:ext>
            </a:extLst>
          </p:cNvPr>
          <p:cNvPicPr>
            <a:picLocks noChangeAspect="1"/>
          </p:cNvPicPr>
          <p:nvPr/>
        </p:nvPicPr>
        <p:blipFill>
          <a:blip r:embed="rId4"/>
          <a:stretch>
            <a:fillRect/>
          </a:stretch>
        </p:blipFill>
        <p:spPr>
          <a:xfrm>
            <a:off x="1709076" y="1812402"/>
            <a:ext cx="4138202" cy="4352247"/>
          </a:xfrm>
          <a:prstGeom prst="rect">
            <a:avLst/>
          </a:prstGeom>
        </p:spPr>
      </p:pic>
      <p:sp>
        <p:nvSpPr>
          <p:cNvPr id="9" name="Rectangle 8">
            <a:extLst>
              <a:ext uri="{FF2B5EF4-FFF2-40B4-BE49-F238E27FC236}">
                <a16:creationId xmlns:a16="http://schemas.microsoft.com/office/drawing/2014/main" id="{EF3CFDF2-5896-9B4C-95D1-843968E6F2EC}"/>
              </a:ext>
            </a:extLst>
          </p:cNvPr>
          <p:cNvSpPr/>
          <p:nvPr/>
        </p:nvSpPr>
        <p:spPr>
          <a:xfrm>
            <a:off x="1709076" y="6164649"/>
            <a:ext cx="10359342" cy="400110"/>
          </a:xfrm>
          <a:prstGeom prst="rect">
            <a:avLst/>
          </a:prstGeom>
        </p:spPr>
        <p:txBody>
          <a:bodyPr wrap="square">
            <a:spAutoFit/>
          </a:bodyPr>
          <a:lstStyle/>
          <a:p>
            <a:r>
              <a:rPr lang="en-US" sz="1000" dirty="0">
                <a:solidFill>
                  <a:schemeClr val="tx2"/>
                </a:solidFill>
                <a:latin typeface="Calibri" panose="020F0502020204030204" pitchFamily="34" charset="0"/>
              </a:rPr>
              <a:t>Source: US Census Bureau.  Fastest growing cities:  </a:t>
            </a:r>
            <a:r>
              <a:rPr lang="en-US" sz="1000" dirty="0">
                <a:solidFill>
                  <a:schemeClr val="tx2"/>
                </a:solidFill>
                <a:latin typeface="Calibri" panose="020F0502020204030204" pitchFamily="34" charset="0"/>
                <a:hlinkClick r:id="rId5">
                  <a:extLst>
                    <a:ext uri="{A12FA001-AC4F-418D-AE19-62706E023703}">
                      <ahyp:hlinkClr xmlns:ahyp="http://schemas.microsoft.com/office/drawing/2018/hyperlinkcolor" val="tx"/>
                    </a:ext>
                  </a:extLst>
                </a:hlinkClick>
              </a:rPr>
              <a:t>https://www.census.gov/library/visualizations/2019/comm/15-fastest-growing-cities.html</a:t>
            </a:r>
            <a:endParaRPr lang="en-US" sz="1000" dirty="0">
              <a:solidFill>
                <a:schemeClr val="tx2"/>
              </a:solidFill>
              <a:latin typeface="Calibri" panose="020F0502020204030204" pitchFamily="34" charset="0"/>
            </a:endParaRPr>
          </a:p>
          <a:p>
            <a:r>
              <a:rPr lang="en-US" sz="1000" dirty="0">
                <a:solidFill>
                  <a:schemeClr val="tx2"/>
                </a:solidFill>
                <a:latin typeface="Calibri" panose="020F0502020204030204" pitchFamily="34" charset="0"/>
              </a:rPr>
              <a:t>Source: US Census Bureau.  Population change by county: </a:t>
            </a:r>
            <a:r>
              <a:rPr lang="en-US" sz="1000" dirty="0">
                <a:solidFill>
                  <a:schemeClr val="tx2"/>
                </a:solidFill>
                <a:latin typeface="Calibri" panose="020F0502020204030204" pitchFamily="34" charset="0"/>
                <a:hlinkClick r:id="rId6">
                  <a:extLst>
                    <a:ext uri="{A12FA001-AC4F-418D-AE19-62706E023703}">
                      <ahyp:hlinkClr xmlns:ahyp="http://schemas.microsoft.com/office/drawing/2018/hyperlinkcolor" val="tx"/>
                    </a:ext>
                  </a:extLst>
                </a:hlinkClick>
              </a:rPr>
              <a:t>https://www.census.gov/library/visualizations/2019/comm/num-pop-change-county.html</a:t>
            </a:r>
            <a:endParaRPr lang="en-US" sz="1000" dirty="0">
              <a:solidFill>
                <a:schemeClr val="tx2"/>
              </a:solidFill>
              <a:latin typeface="Calibri" panose="020F0502020204030204" pitchFamily="34" charset="0"/>
            </a:endParaRPr>
          </a:p>
        </p:txBody>
      </p:sp>
    </p:spTree>
    <p:extLst>
      <p:ext uri="{BB962C8B-B14F-4D97-AF65-F5344CB8AC3E}">
        <p14:creationId xmlns:p14="http://schemas.microsoft.com/office/powerpoint/2010/main" val="904248914"/>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9A0D3-A770-3948-8018-B8F1CF8A0743}"/>
              </a:ext>
            </a:extLst>
          </p:cNvPr>
          <p:cNvSpPr>
            <a:spLocks noGrp="1"/>
          </p:cNvSpPr>
          <p:nvPr>
            <p:ph type="title"/>
          </p:nvPr>
        </p:nvSpPr>
        <p:spPr>
          <a:xfrm>
            <a:off x="1481560" y="624110"/>
            <a:ext cx="10023054" cy="1280890"/>
          </a:xfrm>
        </p:spPr>
        <p:txBody>
          <a:bodyPr>
            <a:normAutofit/>
          </a:bodyPr>
          <a:lstStyle/>
          <a:p>
            <a:pPr algn="ctr"/>
            <a:r>
              <a:rPr lang="en-US" dirty="0"/>
              <a:t>Housing Units</a:t>
            </a:r>
          </a:p>
        </p:txBody>
      </p:sp>
      <p:pic>
        <p:nvPicPr>
          <p:cNvPr id="5" name="Picture 4">
            <a:extLst>
              <a:ext uri="{FF2B5EF4-FFF2-40B4-BE49-F238E27FC236}">
                <a16:creationId xmlns:a16="http://schemas.microsoft.com/office/drawing/2014/main" id="{45301267-6AA7-C942-A8CB-6EC2E572E075}"/>
              </a:ext>
            </a:extLst>
          </p:cNvPr>
          <p:cNvPicPr>
            <a:picLocks noChangeAspect="1"/>
          </p:cNvPicPr>
          <p:nvPr/>
        </p:nvPicPr>
        <p:blipFill>
          <a:blip r:embed="rId3"/>
          <a:stretch>
            <a:fillRect/>
          </a:stretch>
        </p:blipFill>
        <p:spPr>
          <a:xfrm>
            <a:off x="8080776" y="1870757"/>
            <a:ext cx="3858538" cy="4091435"/>
          </a:xfrm>
          <a:prstGeom prst="rect">
            <a:avLst/>
          </a:prstGeom>
        </p:spPr>
      </p:pic>
      <p:pic>
        <p:nvPicPr>
          <p:cNvPr id="9" name="Picture 8">
            <a:extLst>
              <a:ext uri="{FF2B5EF4-FFF2-40B4-BE49-F238E27FC236}">
                <a16:creationId xmlns:a16="http://schemas.microsoft.com/office/drawing/2014/main" id="{065F7750-236B-7A41-A26F-C4C3631E5292}"/>
              </a:ext>
            </a:extLst>
          </p:cNvPr>
          <p:cNvPicPr>
            <a:picLocks noChangeAspect="1"/>
          </p:cNvPicPr>
          <p:nvPr/>
        </p:nvPicPr>
        <p:blipFill>
          <a:blip r:embed="rId4"/>
          <a:stretch>
            <a:fillRect/>
          </a:stretch>
        </p:blipFill>
        <p:spPr>
          <a:xfrm>
            <a:off x="302295" y="1870757"/>
            <a:ext cx="3895547" cy="4103225"/>
          </a:xfrm>
          <a:prstGeom prst="rect">
            <a:avLst/>
          </a:prstGeom>
        </p:spPr>
      </p:pic>
      <p:pic>
        <p:nvPicPr>
          <p:cNvPr id="10" name="Picture 9">
            <a:extLst>
              <a:ext uri="{FF2B5EF4-FFF2-40B4-BE49-F238E27FC236}">
                <a16:creationId xmlns:a16="http://schemas.microsoft.com/office/drawing/2014/main" id="{65E96473-F810-C94A-8A2D-06DF168F371C}"/>
              </a:ext>
            </a:extLst>
          </p:cNvPr>
          <p:cNvPicPr>
            <a:picLocks noChangeAspect="1"/>
          </p:cNvPicPr>
          <p:nvPr/>
        </p:nvPicPr>
        <p:blipFill>
          <a:blip r:embed="rId5"/>
          <a:stretch>
            <a:fillRect/>
          </a:stretch>
        </p:blipFill>
        <p:spPr>
          <a:xfrm>
            <a:off x="4197842" y="1870757"/>
            <a:ext cx="3858538" cy="4103226"/>
          </a:xfrm>
          <a:prstGeom prst="rect">
            <a:avLst/>
          </a:prstGeom>
        </p:spPr>
      </p:pic>
      <p:sp>
        <p:nvSpPr>
          <p:cNvPr id="11" name="Rectangle 10">
            <a:extLst>
              <a:ext uri="{FF2B5EF4-FFF2-40B4-BE49-F238E27FC236}">
                <a16:creationId xmlns:a16="http://schemas.microsoft.com/office/drawing/2014/main" id="{A99C230A-792B-A84C-B8EE-65A77626C56B}"/>
              </a:ext>
            </a:extLst>
          </p:cNvPr>
          <p:cNvSpPr/>
          <p:nvPr/>
        </p:nvSpPr>
        <p:spPr>
          <a:xfrm>
            <a:off x="652039" y="6272118"/>
            <a:ext cx="11161199" cy="400110"/>
          </a:xfrm>
          <a:prstGeom prst="rect">
            <a:avLst/>
          </a:prstGeom>
        </p:spPr>
        <p:txBody>
          <a:bodyPr wrap="square">
            <a:spAutoFit/>
          </a:bodyPr>
          <a:lstStyle/>
          <a:p>
            <a:r>
              <a:rPr lang="en-US" sz="1000" dirty="0">
                <a:solidFill>
                  <a:schemeClr val="tx2"/>
                </a:solidFill>
                <a:latin typeface="Calibri" panose="020F0502020204030204" pitchFamily="34" charset="0"/>
                <a:hlinkClick r:id="rId6">
                  <a:extLst>
                    <a:ext uri="{A12FA001-AC4F-418D-AE19-62706E023703}">
                      <ahyp:hlinkClr xmlns:ahyp="http://schemas.microsoft.com/office/drawing/2018/hyperlinkcolor" val="tx"/>
                    </a:ext>
                  </a:extLst>
                </a:hlinkClick>
              </a:rPr>
              <a:t>Source: US Census Bureau: https://www.census.gov/library/visualizations/2019/comm/housing-unit-change-2010-2018.html</a:t>
            </a:r>
            <a:endParaRPr lang="en-US" sz="1000" dirty="0">
              <a:solidFill>
                <a:schemeClr val="tx2"/>
              </a:solidFill>
              <a:latin typeface="Calibri" panose="020F0502020204030204" pitchFamily="34" charset="0"/>
            </a:endParaRPr>
          </a:p>
          <a:p>
            <a:r>
              <a:rPr lang="en-US" sz="1000" dirty="0">
                <a:solidFill>
                  <a:schemeClr val="tx2"/>
                </a:solidFill>
                <a:latin typeface="Calibri" panose="020F0502020204030204" pitchFamily="34" charset="0"/>
                <a:hlinkClick r:id="rId7">
                  <a:extLst>
                    <a:ext uri="{A12FA001-AC4F-418D-AE19-62706E023703}">
                      <ahyp:hlinkClr xmlns:ahyp="http://schemas.microsoft.com/office/drawing/2018/hyperlinkcolor" val="tx"/>
                    </a:ext>
                  </a:extLst>
                </a:hlinkClick>
              </a:rPr>
              <a:t>Source: US Census Bureau: https://www.census.gov/library/visualizations/2019/comm/housing-unit-change-2017-2018.html</a:t>
            </a:r>
            <a:endParaRPr lang="en-US" sz="1000" dirty="0">
              <a:solidFill>
                <a:schemeClr val="tx2"/>
              </a:solidFill>
              <a:latin typeface="Calibri" panose="020F0502020204030204" pitchFamily="34" charset="0"/>
            </a:endParaRPr>
          </a:p>
        </p:txBody>
      </p:sp>
    </p:spTree>
    <p:extLst>
      <p:ext uri="{BB962C8B-B14F-4D97-AF65-F5344CB8AC3E}">
        <p14:creationId xmlns:p14="http://schemas.microsoft.com/office/powerpoint/2010/main" val="3350486951"/>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A8378-2041-3743-913C-CD773FE2D472}"/>
              </a:ext>
            </a:extLst>
          </p:cNvPr>
          <p:cNvSpPr>
            <a:spLocks noGrp="1"/>
          </p:cNvSpPr>
          <p:nvPr>
            <p:ph type="title"/>
          </p:nvPr>
        </p:nvSpPr>
        <p:spPr>
          <a:xfrm>
            <a:off x="685801" y="609600"/>
            <a:ext cx="10831009" cy="1456267"/>
          </a:xfrm>
        </p:spPr>
        <p:txBody>
          <a:bodyPr>
            <a:normAutofit/>
          </a:bodyPr>
          <a:lstStyle/>
          <a:p>
            <a:r>
              <a:rPr lang="en-US" dirty="0"/>
              <a:t>% Change in Per Square Foot Price Year-over-Year</a:t>
            </a:r>
          </a:p>
        </p:txBody>
      </p:sp>
      <p:pic>
        <p:nvPicPr>
          <p:cNvPr id="7" name="Content Placeholder 6">
            <a:hlinkClick r:id="rId4"/>
            <a:extLst>
              <a:ext uri="{FF2B5EF4-FFF2-40B4-BE49-F238E27FC236}">
                <a16:creationId xmlns:a16="http://schemas.microsoft.com/office/drawing/2014/main" id="{ED7FF44A-83F8-CE48-988C-87ADC95FC44C}"/>
              </a:ext>
            </a:extLst>
          </p:cNvPr>
          <p:cNvPicPr>
            <a:picLocks noChangeAspect="1"/>
          </p:cNvPicPr>
          <p:nvPr/>
        </p:nvPicPr>
        <p:blipFill rotWithShape="1">
          <a:blip r:embed="rId5"/>
          <a:srcRect t="6483" r="-5" b="816"/>
          <a:stretch/>
        </p:blipFill>
        <p:spPr>
          <a:xfrm>
            <a:off x="8888133" y="4144246"/>
            <a:ext cx="3302966" cy="2717299"/>
          </a:xfrm>
          <a:custGeom>
            <a:avLst/>
            <a:gdLst>
              <a:gd name="connsiteX0" fmla="*/ 1663658 w 3039855"/>
              <a:gd name="connsiteY0" fmla="*/ 0 h 2500842"/>
              <a:gd name="connsiteX1" fmla="*/ 2947417 w 3039855"/>
              <a:gd name="connsiteY1" fmla="*/ 605417 h 2500842"/>
              <a:gd name="connsiteX2" fmla="*/ 3039855 w 3039855"/>
              <a:gd name="connsiteY2" fmla="*/ 729032 h 2500842"/>
              <a:gd name="connsiteX3" fmla="*/ 3039855 w 3039855"/>
              <a:gd name="connsiteY3" fmla="*/ 2500842 h 2500842"/>
              <a:gd name="connsiteX4" fmla="*/ 226952 w 3039855"/>
              <a:gd name="connsiteY4" fmla="*/ 2500842 h 2500842"/>
              <a:gd name="connsiteX5" fmla="*/ 155401 w 3039855"/>
              <a:gd name="connsiteY5" fmla="*/ 2366679 h 2500842"/>
              <a:gd name="connsiteX6" fmla="*/ 0 w 3039855"/>
              <a:gd name="connsiteY6" fmla="*/ 1663658 h 2500842"/>
              <a:gd name="connsiteX7" fmla="*/ 1663658 w 3039855"/>
              <a:gd name="connsiteY7" fmla="*/ 0 h 2500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9855" h="2500842">
                <a:moveTo>
                  <a:pt x="1663658" y="0"/>
                </a:moveTo>
                <a:cubicBezTo>
                  <a:pt x="2180490" y="0"/>
                  <a:pt x="2642278" y="235674"/>
                  <a:pt x="2947417" y="605417"/>
                </a:cubicBezTo>
                <a:lnTo>
                  <a:pt x="3039855" y="729032"/>
                </a:lnTo>
                <a:lnTo>
                  <a:pt x="3039855" y="2500842"/>
                </a:lnTo>
                <a:lnTo>
                  <a:pt x="226952" y="2500842"/>
                </a:lnTo>
                <a:lnTo>
                  <a:pt x="155401" y="2366679"/>
                </a:lnTo>
                <a:cubicBezTo>
                  <a:pt x="55691" y="2153127"/>
                  <a:pt x="0" y="1914896"/>
                  <a:pt x="0" y="1663658"/>
                </a:cubicBezTo>
                <a:cubicBezTo>
                  <a:pt x="0" y="744845"/>
                  <a:pt x="744845" y="0"/>
                  <a:pt x="1663658" y="0"/>
                </a:cubicBezTo>
                <a:close/>
              </a:path>
            </a:pathLst>
          </a:custGeom>
        </p:spPr>
      </p:pic>
      <p:grpSp>
        <p:nvGrpSpPr>
          <p:cNvPr id="14" name="Group 13">
            <a:extLst>
              <a:ext uri="{FF2B5EF4-FFF2-40B4-BE49-F238E27FC236}">
                <a16:creationId xmlns:a16="http://schemas.microsoft.com/office/drawing/2014/main" id="{58B25CAD-A790-499A-926B-116E10915E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1267604">
            <a:off x="8565602" y="3905595"/>
            <a:ext cx="3639934" cy="3163289"/>
            <a:chOff x="5281603" y="104899"/>
            <a:chExt cx="6910397" cy="6005491"/>
          </a:xfrm>
        </p:grpSpPr>
        <p:sp>
          <p:nvSpPr>
            <p:cNvPr id="15" name="Freeform 98">
              <a:extLst>
                <a:ext uri="{FF2B5EF4-FFF2-40B4-BE49-F238E27FC236}">
                  <a16:creationId xmlns:a16="http://schemas.microsoft.com/office/drawing/2014/main" id="{76E29510-9A59-43B9-BA40-BF403A9F63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D41DCF14-C3EC-4A84-9BCB-CE73743063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17" name="Straight Connector 16">
                <a:extLst>
                  <a:ext uri="{FF2B5EF4-FFF2-40B4-BE49-F238E27FC236}">
                    <a16:creationId xmlns:a16="http://schemas.microsoft.com/office/drawing/2014/main" id="{323473CE-82AD-4D8D-A232-68772F8249A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5" name="Straight Connector 17">
                <a:extLst>
                  <a:ext uri="{FF2B5EF4-FFF2-40B4-BE49-F238E27FC236}">
                    <a16:creationId xmlns:a16="http://schemas.microsoft.com/office/drawing/2014/main" id="{6C67ADA3-E620-4348-8071-F9721E422B0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21526D8-6171-42B9-BB1D-D4EBD07C93A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D918272C-9574-485F-8DBA-E779254B6C7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414CAA3E-D915-4597-85D4-DF416AF5399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749FF6F-6DEA-46A3-A01C-82BD294181C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853F97E-C428-43BB-903E-E63D7A05DE1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FD4EE22F-D9F6-499B-8595-2CA950937EB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0A598804-7127-47FC-8A02-C6E2FD0D7AB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12A35C24-2BAE-4314-BBF5-81A17F92E10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73A33BF9-E8C7-47A3-BFF6-5419153F723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8707F62-2F29-4FF0-A976-55E19960036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3D9DB8BF-BBA2-4465-8B80-B354B3A5BA8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1C237BA7-462C-4ABE-B089-4C8938F821B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14D5F33-8377-427F-B4D1-8B783BF48E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68114C18-86CF-412F-81BD-4856E83CDB3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ECF1CFD5-877F-4D23-9186-ABBE6060582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FD718FB9-83BB-4BFB-ACF6-7D0A681BB7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9B007F5-E4FE-4A8F-813F-CC2740BD2EF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41345DFB-742B-4F09-B75A-05377FD401E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7B4845AC-E70E-40A2-9491-05B2DBB92D9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F4111F64-514D-4447-86EB-D6654552481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B20169F1-F2D1-4726-8423-DBB5FE0714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69F80247-CF53-4374-81E2-475BDD5210B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FA5F5D72-947B-414E-8FDD-BBA2BCB95B7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C3AECE77-F2AF-4FCA-9C0E-A3E154EF49E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A357807F-7199-418E-A0A9-B64105ECD23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374400BB-9AFD-4FE0-890E-888B089C26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6B161EE8-5F23-490A-9728-F35D68DF906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EF4E71C7-716A-43DB-8B25-45D376E5D1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CCC85AEA-CCD1-4DF7-8916-0F72027ED7C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2135A1AE-41A5-4D62-8EDA-7E2AE30EF6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F3CFD903-54FF-40B5-8645-48F3E463AE9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250B0D3E-699D-4045-9BD5-B4CF69C20B2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B430A3E5-50DB-4A25-A497-A9AABF4CD8A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1B0E32C-6B1D-4061-8FE9-49FE8F48E2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933DD09-EE89-4852-AAB4-7C42FEB01CF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11394FF-3D41-4AC3-BF43-D84C4453F97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E419255-A9D6-42DD-A394-F5330A6F367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7B92B858-83FE-42E7-B526-734880D077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1AC09C3A-8718-4FF6-89BE-385091356D1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1ACA67A3-5C58-4B01-9A72-136D48845EF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9C479D8B-24CE-4B25-A4B4-1D411A45029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9BF48C75-7374-42F2-A159-526789C3430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D809A4AF-4DE5-4BEA-9D5A-A5236E9AF3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3EF6033-DAB6-40AE-904A-9B445DBD6EF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B6FAF6D3-9004-48E4-9A1F-BF36CEF7C76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45BF9CAE-C7FC-4A40-83EC-8D4FA543E00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C9D1F7A5-8E54-4E36-9FBB-68F82877C24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2E9B55B9-3B64-43D0-B20B-63D1E69CE3C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AD5DB75D-0B80-49D5-ABF8-FB393DC83BA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F3F5F929-EAAF-471A-9E35-6DCDC3566C8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E4C2BEB3-0299-4A25-830D-6E2DF9FDC8D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04E342A0-615D-466D-9404-CA8BBCEEFC3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6BDFFE1C-1E19-4EF4-A1B2-204A04E3419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6731123C-8680-4E7A-AF54-969919D30C5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8F1F0F71-5F67-496A-85EC-C8272FC6DE8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4EE0D13E-74B4-46D8-9CEB-993A9B02BBA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BBC0AC4E-E40A-4D25-B178-B28024D5DB1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A143B7E6-35F6-4AAF-B75E-D0E3B1CC3BD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8DAAF768-2A67-4FCC-B682-7B14D46993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9A5A9193-6968-40A2-9E95-40B9A300A19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85F665EA-A27F-453A-9F57-4D4B9CE64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4F6B94B3-C73B-4B26-A066-A4A6EB69207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2C87A408-F5B1-4397-9A9F-65844D7EFBE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B9AC2E82-FE6E-420B-9AB8-7939E196CE5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BAE5E1C4-5F11-44DF-9A63-A3AB706FCCB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3236581D-1127-4822-B364-203311850B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CF6AFBC9-9C55-4BB4-8DD3-CBFB9D95967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3312F76C-C542-4FF1-88A9-12DED608E7B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AC1AEC1F-364C-4A2C-8798-18571170F7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4960AF63-51EE-4474-9693-18C3FFC5F54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1E186998-8FFC-4B8E-9664-A3EB3DA93F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A00B2A7C-644E-4B02-8949-68AC413D14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0923CE8B-E88E-4585-A698-30BB686DFED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21148CFA-ECD4-4847-91CE-7E8206F840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DFAB4226-9991-4F5E-B43B-D873A909D2A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C8548911-9FE4-446D-BD3E-DC72AEF2D6D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grpSp>
      <p:grpSp>
        <p:nvGrpSpPr>
          <p:cNvPr id="96" name="Group 95">
            <a:extLst>
              <a:ext uri="{FF2B5EF4-FFF2-40B4-BE49-F238E27FC236}">
                <a16:creationId xmlns:a16="http://schemas.microsoft.com/office/drawing/2014/main" id="{811B40AE-63DC-41CA-B0D1-EF99F055F5E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5392608">
            <a:off x="7397406" y="-618857"/>
            <a:ext cx="4915057" cy="4271437"/>
            <a:chOff x="5281603" y="104899"/>
            <a:chExt cx="6910397" cy="6005491"/>
          </a:xfrm>
        </p:grpSpPr>
        <p:sp>
          <p:nvSpPr>
            <p:cNvPr id="97" name="Freeform 17">
              <a:extLst>
                <a:ext uri="{FF2B5EF4-FFF2-40B4-BE49-F238E27FC236}">
                  <a16:creationId xmlns:a16="http://schemas.microsoft.com/office/drawing/2014/main" id="{07BB2A43-A75C-4A17-B68F-E6AB75EE03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8" name="Group 97">
              <a:extLst>
                <a:ext uri="{FF2B5EF4-FFF2-40B4-BE49-F238E27FC236}">
                  <a16:creationId xmlns:a16="http://schemas.microsoft.com/office/drawing/2014/main" id="{40A0BDF4-301A-4EE4-A77D-BD245F18EEA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99" name="Straight Connector 98">
                <a:extLst>
                  <a:ext uri="{FF2B5EF4-FFF2-40B4-BE49-F238E27FC236}">
                    <a16:creationId xmlns:a16="http://schemas.microsoft.com/office/drawing/2014/main" id="{C4924D57-94BA-40F5-BF53-9B23F7213F3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A14F8BCB-338A-49F5-BB9D-626C7A0CC95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DEFC0D9E-285A-4D86-8A71-B985BA83353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57015B3C-B28A-40F0-B53A-91B3B9C5FA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1DFD7530-F83D-4D23-9B1F-F8DA8CD5AF9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4DC34F9A-64D4-48B5-8E5A-ED0E3392539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3ED77B99-47E0-4D0B-B185-7F5E1B61C0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EC09C835-22F6-4E14-9BBE-11DD2333460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A02419A0-4AA5-4985-B606-94268DE4159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1503FA27-7544-400B-8706-FE12A9B316B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DD404C57-DD6C-454E-BE13-90369095B13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5ABEA11C-C6F5-4FAB-9F3F-384EF23D6CA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7CAEDBBC-2C01-496B-929B-849F1CB5349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2894D4ED-61CE-46A2-9092-A00B9E8377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1C5D0262-1B14-45D6-937F-B6D6A915DC3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3C7684CB-4F98-4EC9-A35B-1E903CEE667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5C25B956-861C-47EE-9D4D-E31C24538EF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3DD61AAC-D277-4D2E-AB51-8DDB489040A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4A4BA2A9-697F-45E1-8363-5E61A4207E9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FD517C0E-A6EE-4A86-9F4C-434CD719151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98C170BA-831C-4BA4-A286-65E66E9C46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0EAA6EC5-E2BD-492B-9A8B-C27A76AC6C9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8485DB25-AEEB-4180-9A14-2CEB267D4FF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807A4361-79A5-47AA-98FE-01640EE424C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F672975E-CAD3-46F3-BDA2-902C8237DC5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15679262-AA08-4D50-AB3F-E6F9B4D1D8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61E32D5A-0C93-4E13-B049-914A2F1D299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941EC8F6-AF84-43B6-9400-F73F6FBADE5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E75F074A-16C0-4748-BD13-64A7C32F6A0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ECB3D608-CA7C-470E-9AAA-8389005F53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7AB4FD7D-4E8A-4455-933E-99E52E0B490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7416DF40-A568-431F-B63F-C32A9175B8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1B25E07C-A0EC-4DCF-88EC-51BB5C3FC3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96C7DC41-3ADA-4989-AE2A-0F8D9DFCC9E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6AE2AB88-5EAC-41EC-98BF-FACD6A21155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94E0B17E-9282-4983-AEB1-2B123998A33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986E83F1-9CCB-448B-89C9-F55B273BFC0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1621D911-2A84-468C-9244-743E3E18D73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B29971DC-3B38-4403-ABC9-880A06EBAC9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F2D65D61-4C71-4851-B377-83369B38899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804A736D-4A39-4E06-B7A7-2217CEB4ECE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33B1531E-B3AC-480D-A8CD-836E8C1788B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CF076B49-2AA3-4C05-9E50-CFF9137184B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FE506FE5-22A7-42E7-BEB9-5442E791844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5D634CEF-DD74-4EC0-B7F4-3884BAF1066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C4AD2728-E4B9-487D-A682-5E21DD15BB7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C422CD3C-92C4-473C-9E31-85A594F6BE2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71509C2B-9D23-4008-B6A1-24076882097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007ACD51-E44F-4AF8-8F61-F276D71343F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EF5BDAF9-2B69-4209-BE1F-6C5D8A1DFF7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9DA27782-8E1F-422F-B106-31C0E1216D5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8E8A221D-84EC-47C2-A895-8253858153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F08A0E1C-6626-4DD8-83BE-E83E2DFC84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7360D67F-521C-4D9A-B2B1-392386EA51E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F29669A1-CC36-41F4-B0F1-B720DB98942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7DC3ADA6-152F-4D7B-9ABD-30DC8F7A25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1F6CA5EE-56FA-4EF7-9EC7-BC3FB217ED9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703F9222-217B-48EB-8878-EC0B32E3225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B48B9A73-A26B-43DB-9BB2-5658871FEA2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EDF9DD53-6F04-4203-B61A-240676B7FDB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01065752-DE28-425C-8987-168FE9F5102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4B78A37C-B329-45F9-AF83-26D5CD82654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FB70B126-9812-487A-AB78-CBCB1B32D76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62A622F7-EC16-4F46-83B7-7A7DBCF99A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5607D488-F3A1-4FF6-9C5C-B4C1E147A2C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FDD48CAD-8E9A-434C-9F7E-6031DA9A6A9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F70B9979-DEC4-48B9-9462-E3631AC96A9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ADB15ACD-534F-474C-8B1A-8F5B94AEFDC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8DFFE368-637C-4309-ABAC-BDCED29B6BC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7D3E8255-AD5A-48F8-B948-7BF97DBEE7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784682BD-D253-4704-BB29-6D9C7D3006A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34113DE4-AE89-4F45-9B12-61B04E3E78A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8437CF76-AF2F-46BC-9579-872625F1AB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AF2AF364-8140-40A5-9AC8-00C03DA479C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AFBA166C-DB92-475D-B0D3-1F7EB2B81AB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583F60B4-E774-4D4F-BC7C-A171BB6174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EF18C06C-0984-4FAA-952A-9CBFC0F95C1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BDE44802-FF06-46DC-9F7E-D2A329BB29B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grpSp>
      <p:pic>
        <p:nvPicPr>
          <p:cNvPr id="3" name="Picture 2">
            <a:extLst>
              <a:ext uri="{FF2B5EF4-FFF2-40B4-BE49-F238E27FC236}">
                <a16:creationId xmlns:a16="http://schemas.microsoft.com/office/drawing/2014/main" id="{B8348482-48AC-9648-8F7A-1B8A2AD3A82C}"/>
              </a:ext>
            </a:extLst>
          </p:cNvPr>
          <p:cNvPicPr>
            <a:picLocks noChangeAspect="1"/>
          </p:cNvPicPr>
          <p:nvPr/>
        </p:nvPicPr>
        <p:blipFill>
          <a:blip r:embed="rId6"/>
          <a:stretch>
            <a:fillRect/>
          </a:stretch>
        </p:blipFill>
        <p:spPr>
          <a:xfrm>
            <a:off x="1029503" y="1949193"/>
            <a:ext cx="7391908" cy="4174012"/>
          </a:xfrm>
          <a:prstGeom prst="rect">
            <a:avLst/>
          </a:prstGeom>
        </p:spPr>
      </p:pic>
      <p:sp>
        <p:nvSpPr>
          <p:cNvPr id="4" name="Rounded Rectangle 3">
            <a:extLst>
              <a:ext uri="{FF2B5EF4-FFF2-40B4-BE49-F238E27FC236}">
                <a16:creationId xmlns:a16="http://schemas.microsoft.com/office/drawing/2014/main" id="{8C8AB28D-C72F-B345-8973-6D81624D9AE0}"/>
              </a:ext>
            </a:extLst>
          </p:cNvPr>
          <p:cNvSpPr/>
          <p:nvPr/>
        </p:nvSpPr>
        <p:spPr>
          <a:xfrm>
            <a:off x="1714500" y="2314575"/>
            <a:ext cx="1000125" cy="928688"/>
          </a:xfrm>
          <a:prstGeom prst="roundRect">
            <a:avLst/>
          </a:prstGeom>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7" name="Rounded Rectangle 176">
            <a:extLst>
              <a:ext uri="{FF2B5EF4-FFF2-40B4-BE49-F238E27FC236}">
                <a16:creationId xmlns:a16="http://schemas.microsoft.com/office/drawing/2014/main" id="{2F7A6FAF-143C-4142-AD31-748763BA98D6}"/>
              </a:ext>
            </a:extLst>
          </p:cNvPr>
          <p:cNvSpPr/>
          <p:nvPr/>
        </p:nvSpPr>
        <p:spPr>
          <a:xfrm>
            <a:off x="5974741" y="3215558"/>
            <a:ext cx="1000125" cy="928688"/>
          </a:xfrm>
          <a:prstGeom prst="roundRect">
            <a:avLst/>
          </a:prstGeom>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94902677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001ED-E51D-F44B-AAC3-5442EF1E2C25}"/>
              </a:ext>
            </a:extLst>
          </p:cNvPr>
          <p:cNvSpPr>
            <a:spLocks noGrp="1"/>
          </p:cNvSpPr>
          <p:nvPr>
            <p:ph type="title"/>
          </p:nvPr>
        </p:nvSpPr>
        <p:spPr>
          <a:xfrm>
            <a:off x="685801" y="609600"/>
            <a:ext cx="10131425" cy="1456267"/>
          </a:xfrm>
        </p:spPr>
        <p:txBody>
          <a:bodyPr>
            <a:normAutofit/>
          </a:bodyPr>
          <a:lstStyle/>
          <a:p>
            <a:r>
              <a:rPr lang="en-US"/>
              <a:t>Conclusion</a:t>
            </a:r>
            <a:endParaRPr lang="en-US" dirty="0"/>
          </a:p>
        </p:txBody>
      </p:sp>
      <p:graphicFrame>
        <p:nvGraphicFramePr>
          <p:cNvPr id="5" name="Content Placeholder 2">
            <a:extLst>
              <a:ext uri="{FF2B5EF4-FFF2-40B4-BE49-F238E27FC236}">
                <a16:creationId xmlns:a16="http://schemas.microsoft.com/office/drawing/2014/main" id="{39701CFE-FF63-4AFC-BAD8-058E05B752F5}"/>
              </a:ext>
            </a:extLst>
          </p:cNvPr>
          <p:cNvGraphicFramePr>
            <a:graphicFrameLocks noGrp="1"/>
          </p:cNvGraphicFramePr>
          <p:nvPr>
            <p:ph idx="1"/>
            <p:extLst>
              <p:ext uri="{D42A27DB-BD31-4B8C-83A1-F6EECF244321}">
                <p14:modId xmlns:p14="http://schemas.microsoft.com/office/powerpoint/2010/main" val="3512258690"/>
              </p:ext>
            </p:extLst>
          </p:nvPr>
        </p:nvGraphicFramePr>
        <p:xfrm>
          <a:off x="877191" y="2066211"/>
          <a:ext cx="9181213" cy="346272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extBox 2">
            <a:extLst>
              <a:ext uri="{FF2B5EF4-FFF2-40B4-BE49-F238E27FC236}">
                <a16:creationId xmlns:a16="http://schemas.microsoft.com/office/drawing/2014/main" id="{AA65C5A5-EE16-F349-B3BA-6062C13B1ABE}"/>
              </a:ext>
            </a:extLst>
          </p:cNvPr>
          <p:cNvSpPr txBox="1"/>
          <p:nvPr/>
        </p:nvSpPr>
        <p:spPr>
          <a:xfrm>
            <a:off x="1796906" y="4423146"/>
            <a:ext cx="2604977" cy="369332"/>
          </a:xfrm>
          <a:prstGeom prst="rect">
            <a:avLst/>
          </a:prstGeom>
          <a:noFill/>
        </p:spPr>
        <p:txBody>
          <a:bodyPr wrap="square" rtlCol="0">
            <a:spAutoFit/>
          </a:bodyPr>
          <a:lstStyle/>
          <a:p>
            <a:r>
              <a:rPr lang="en-US" dirty="0"/>
              <a:t>High Potential Markets</a:t>
            </a:r>
          </a:p>
        </p:txBody>
      </p:sp>
      <p:sp>
        <p:nvSpPr>
          <p:cNvPr id="6" name="TextBox 5">
            <a:extLst>
              <a:ext uri="{FF2B5EF4-FFF2-40B4-BE49-F238E27FC236}">
                <a16:creationId xmlns:a16="http://schemas.microsoft.com/office/drawing/2014/main" id="{6C7EAA18-5378-1C43-9039-A7BCD01FF9F5}"/>
              </a:ext>
            </a:extLst>
          </p:cNvPr>
          <p:cNvSpPr txBox="1"/>
          <p:nvPr/>
        </p:nvSpPr>
        <p:spPr>
          <a:xfrm>
            <a:off x="6967873" y="4423146"/>
            <a:ext cx="2604977" cy="369332"/>
          </a:xfrm>
          <a:prstGeom prst="rect">
            <a:avLst/>
          </a:prstGeom>
          <a:noFill/>
        </p:spPr>
        <p:txBody>
          <a:bodyPr wrap="square" rtlCol="0">
            <a:spAutoFit/>
          </a:bodyPr>
          <a:lstStyle/>
          <a:p>
            <a:r>
              <a:rPr lang="en-US" dirty="0"/>
              <a:t>Low Potential Markets</a:t>
            </a:r>
          </a:p>
        </p:txBody>
      </p:sp>
    </p:spTree>
    <p:extLst>
      <p:ext uri="{BB962C8B-B14F-4D97-AF65-F5344CB8AC3E}">
        <p14:creationId xmlns:p14="http://schemas.microsoft.com/office/powerpoint/2010/main" val="179660436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20E34-998B-4BF5-BA0D-8ED79D23E127}"/>
              </a:ext>
            </a:extLst>
          </p:cNvPr>
          <p:cNvSpPr>
            <a:spLocks noGrp="1"/>
          </p:cNvSpPr>
          <p:nvPr>
            <p:ph type="title"/>
          </p:nvPr>
        </p:nvSpPr>
        <p:spPr>
          <a:xfrm>
            <a:off x="685801" y="609600"/>
            <a:ext cx="10131425" cy="1456267"/>
          </a:xfrm>
        </p:spPr>
        <p:txBody>
          <a:bodyPr>
            <a:normAutofit/>
          </a:bodyPr>
          <a:lstStyle/>
          <a:p>
            <a:pPr algn="ctr"/>
            <a:r>
              <a:rPr lang="en-US" sz="4800" dirty="0"/>
              <a:t>research question</a:t>
            </a:r>
          </a:p>
        </p:txBody>
      </p:sp>
      <p:sp>
        <p:nvSpPr>
          <p:cNvPr id="3" name="Content Placeholder 2">
            <a:extLst>
              <a:ext uri="{FF2B5EF4-FFF2-40B4-BE49-F238E27FC236}">
                <a16:creationId xmlns:a16="http://schemas.microsoft.com/office/drawing/2014/main" id="{2E9F7577-6731-4F38-8B81-539B7A9B8F4C}"/>
              </a:ext>
            </a:extLst>
          </p:cNvPr>
          <p:cNvSpPr>
            <a:spLocks noGrp="1"/>
          </p:cNvSpPr>
          <p:nvPr>
            <p:ph idx="1"/>
          </p:nvPr>
        </p:nvSpPr>
        <p:spPr>
          <a:xfrm>
            <a:off x="1228725" y="2015733"/>
            <a:ext cx="9588501" cy="923330"/>
          </a:xfrm>
        </p:spPr>
        <p:txBody>
          <a:bodyPr>
            <a:normAutofit lnSpcReduction="10000"/>
          </a:bodyPr>
          <a:lstStyle/>
          <a:p>
            <a:pPr marL="0" indent="0">
              <a:buNone/>
            </a:pPr>
            <a:r>
              <a:rPr lang="en-US" sz="2800" dirty="0"/>
              <a:t>Our client, a real estate developer, is interested in exploring these questions:</a:t>
            </a:r>
          </a:p>
        </p:txBody>
      </p:sp>
      <p:sp>
        <p:nvSpPr>
          <p:cNvPr id="5" name="TextBox 4">
            <a:extLst>
              <a:ext uri="{FF2B5EF4-FFF2-40B4-BE49-F238E27FC236}">
                <a16:creationId xmlns:a16="http://schemas.microsoft.com/office/drawing/2014/main" id="{4DEB174B-EC5C-4AD8-9D81-FD3B5D04C806}"/>
              </a:ext>
            </a:extLst>
          </p:cNvPr>
          <p:cNvSpPr txBox="1"/>
          <p:nvPr/>
        </p:nvSpPr>
        <p:spPr>
          <a:xfrm>
            <a:off x="1228725" y="3509209"/>
            <a:ext cx="9844088" cy="1384995"/>
          </a:xfrm>
          <a:prstGeom prst="rect">
            <a:avLst/>
          </a:prstGeom>
          <a:noFill/>
        </p:spPr>
        <p:txBody>
          <a:bodyPr wrap="square" rtlCol="0">
            <a:spAutoFit/>
          </a:bodyPr>
          <a:lstStyle/>
          <a:p>
            <a:pPr marL="457200" indent="-457200">
              <a:buFont typeface="Arial" panose="020B0604020202020204" pitchFamily="34" charset="0"/>
              <a:buChar char="•"/>
            </a:pPr>
            <a:r>
              <a:rPr lang="en-US" sz="2800" dirty="0">
                <a:solidFill>
                  <a:srgbClr val="92D050"/>
                </a:solidFill>
              </a:rPr>
              <a:t>Which market had the highest recent growth in per square foot prices?</a:t>
            </a:r>
          </a:p>
          <a:p>
            <a:pPr marL="457200" indent="-457200">
              <a:buFont typeface="Arial" panose="020B0604020202020204" pitchFamily="34" charset="0"/>
              <a:buChar char="•"/>
            </a:pPr>
            <a:r>
              <a:rPr lang="en-US" sz="2800" dirty="0">
                <a:solidFill>
                  <a:srgbClr val="92D050"/>
                </a:solidFill>
              </a:rPr>
              <a:t>Which market had the least amount of growth?</a:t>
            </a:r>
          </a:p>
        </p:txBody>
      </p:sp>
    </p:spTree>
    <p:extLst>
      <p:ext uri="{BB962C8B-B14F-4D97-AF65-F5344CB8AC3E}">
        <p14:creationId xmlns:p14="http://schemas.microsoft.com/office/powerpoint/2010/main" val="2429005913"/>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75520-B7D0-4C2F-AF35-95A5BDAA4D33}"/>
              </a:ext>
            </a:extLst>
          </p:cNvPr>
          <p:cNvSpPr>
            <a:spLocks noGrp="1"/>
          </p:cNvSpPr>
          <p:nvPr>
            <p:ph type="title"/>
          </p:nvPr>
        </p:nvSpPr>
        <p:spPr/>
        <p:txBody>
          <a:bodyPr/>
          <a:lstStyle/>
          <a:p>
            <a:pPr algn="ctr"/>
            <a:r>
              <a:rPr lang="en-US" dirty="0"/>
              <a:t>Hypothesis vs. alternative hypothesis</a:t>
            </a:r>
          </a:p>
        </p:txBody>
      </p:sp>
      <p:sp>
        <p:nvSpPr>
          <p:cNvPr id="3" name="Text Placeholder 2">
            <a:extLst>
              <a:ext uri="{FF2B5EF4-FFF2-40B4-BE49-F238E27FC236}">
                <a16:creationId xmlns:a16="http://schemas.microsoft.com/office/drawing/2014/main" id="{F36DE13F-E2B7-4F48-84EC-178AF20145C5}"/>
              </a:ext>
            </a:extLst>
          </p:cNvPr>
          <p:cNvSpPr>
            <a:spLocks noGrp="1"/>
          </p:cNvSpPr>
          <p:nvPr>
            <p:ph type="body" idx="1"/>
          </p:nvPr>
        </p:nvSpPr>
        <p:spPr/>
        <p:txBody>
          <a:bodyPr/>
          <a:lstStyle/>
          <a:p>
            <a:pPr algn="ctr"/>
            <a:r>
              <a:rPr lang="en-US" b="1" dirty="0"/>
              <a:t>Null Hypothesis</a:t>
            </a:r>
          </a:p>
        </p:txBody>
      </p:sp>
      <p:sp>
        <p:nvSpPr>
          <p:cNvPr id="4" name="Content Placeholder 3">
            <a:extLst>
              <a:ext uri="{FF2B5EF4-FFF2-40B4-BE49-F238E27FC236}">
                <a16:creationId xmlns:a16="http://schemas.microsoft.com/office/drawing/2014/main" id="{EC6251BE-88C0-4EB2-8875-3370C94AFD5F}"/>
              </a:ext>
            </a:extLst>
          </p:cNvPr>
          <p:cNvSpPr>
            <a:spLocks noGrp="1"/>
          </p:cNvSpPr>
          <p:nvPr>
            <p:ph sz="half" idx="2"/>
          </p:nvPr>
        </p:nvSpPr>
        <p:spPr/>
        <p:txBody>
          <a:bodyPr>
            <a:normAutofit lnSpcReduction="10000"/>
          </a:bodyPr>
          <a:lstStyle/>
          <a:p>
            <a:r>
              <a:rPr lang="en-US" sz="2800" dirty="0"/>
              <a:t>There is no relationship between population growth or income and price growth.</a:t>
            </a:r>
          </a:p>
        </p:txBody>
      </p:sp>
      <p:sp>
        <p:nvSpPr>
          <p:cNvPr id="5" name="Text Placeholder 4">
            <a:extLst>
              <a:ext uri="{FF2B5EF4-FFF2-40B4-BE49-F238E27FC236}">
                <a16:creationId xmlns:a16="http://schemas.microsoft.com/office/drawing/2014/main" id="{205BD5AD-5F75-4A02-9449-944BCF9D1C6E}"/>
              </a:ext>
            </a:extLst>
          </p:cNvPr>
          <p:cNvSpPr>
            <a:spLocks noGrp="1"/>
          </p:cNvSpPr>
          <p:nvPr>
            <p:ph type="body" sz="quarter" idx="3"/>
          </p:nvPr>
        </p:nvSpPr>
        <p:spPr/>
        <p:txBody>
          <a:bodyPr/>
          <a:lstStyle/>
          <a:p>
            <a:pPr algn="ctr"/>
            <a:r>
              <a:rPr lang="en-US" b="1" dirty="0"/>
              <a:t>Alternative Hypothesis</a:t>
            </a:r>
          </a:p>
        </p:txBody>
      </p:sp>
      <p:sp>
        <p:nvSpPr>
          <p:cNvPr id="6" name="Content Placeholder 5">
            <a:extLst>
              <a:ext uri="{FF2B5EF4-FFF2-40B4-BE49-F238E27FC236}">
                <a16:creationId xmlns:a16="http://schemas.microsoft.com/office/drawing/2014/main" id="{6612241D-F0C4-4F29-B0C6-9A078B679DC3}"/>
              </a:ext>
            </a:extLst>
          </p:cNvPr>
          <p:cNvSpPr>
            <a:spLocks noGrp="1"/>
          </p:cNvSpPr>
          <p:nvPr>
            <p:ph sz="quarter" idx="4"/>
          </p:nvPr>
        </p:nvSpPr>
        <p:spPr/>
        <p:txBody>
          <a:bodyPr>
            <a:normAutofit lnSpcReduction="10000"/>
          </a:bodyPr>
          <a:lstStyle/>
          <a:p>
            <a:r>
              <a:rPr lang="en-US" sz="2800" dirty="0"/>
              <a:t>Cities that have the highest population growth will have the highest price growth potential.</a:t>
            </a:r>
          </a:p>
          <a:p>
            <a:r>
              <a:rPr lang="en-US" sz="2800" dirty="0"/>
              <a:t>Cities that have higher income levels correspond to real estate with higher prices.</a:t>
            </a:r>
          </a:p>
        </p:txBody>
      </p:sp>
    </p:spTree>
    <p:extLst>
      <p:ext uri="{BB962C8B-B14F-4D97-AF65-F5344CB8AC3E}">
        <p14:creationId xmlns:p14="http://schemas.microsoft.com/office/powerpoint/2010/main" val="3240359733"/>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23171-6B14-44CF-B733-26B3FBF26D97}"/>
              </a:ext>
            </a:extLst>
          </p:cNvPr>
          <p:cNvSpPr>
            <a:spLocks noGrp="1"/>
          </p:cNvSpPr>
          <p:nvPr>
            <p:ph type="title"/>
          </p:nvPr>
        </p:nvSpPr>
        <p:spPr>
          <a:xfrm>
            <a:off x="825909" y="808055"/>
            <a:ext cx="10467525" cy="1453363"/>
          </a:xfrm>
        </p:spPr>
        <p:txBody>
          <a:bodyPr>
            <a:normAutofit/>
          </a:bodyPr>
          <a:lstStyle/>
          <a:p>
            <a:pPr algn="ctr"/>
            <a:r>
              <a:rPr lang="en-US" dirty="0"/>
              <a:t>Coding approach &amp; Data Munging</a:t>
            </a:r>
          </a:p>
        </p:txBody>
      </p:sp>
      <p:sp>
        <p:nvSpPr>
          <p:cNvPr id="4" name="Text Placeholder 3">
            <a:extLst>
              <a:ext uri="{FF2B5EF4-FFF2-40B4-BE49-F238E27FC236}">
                <a16:creationId xmlns:a16="http://schemas.microsoft.com/office/drawing/2014/main" id="{3F79C2E7-491B-4442-B553-D0D301D9EA29}"/>
              </a:ext>
            </a:extLst>
          </p:cNvPr>
          <p:cNvSpPr>
            <a:spLocks noGrp="1"/>
          </p:cNvSpPr>
          <p:nvPr>
            <p:ph type="body" sz="half" idx="4294967295"/>
          </p:nvPr>
        </p:nvSpPr>
        <p:spPr>
          <a:xfrm>
            <a:off x="672512" y="2261418"/>
            <a:ext cx="4704102" cy="3637935"/>
          </a:xfrm>
        </p:spPr>
        <p:txBody>
          <a:bodyPr>
            <a:normAutofit/>
          </a:bodyPr>
          <a:lstStyle/>
          <a:p>
            <a:pPr marL="0" indent="0" fontAlgn="t">
              <a:buNone/>
            </a:pPr>
            <a:r>
              <a:rPr lang="en-US" sz="2800" dirty="0"/>
              <a:t>Datasets used:</a:t>
            </a:r>
          </a:p>
          <a:p>
            <a:pPr lvl="1" algn="just" fontAlgn="t"/>
            <a:r>
              <a:rPr lang="en-US" sz="2600" dirty="0"/>
              <a:t>US Census data (2012-2017) was pulled from Census API</a:t>
            </a:r>
          </a:p>
          <a:p>
            <a:pPr lvl="1" algn="just" fontAlgn="t"/>
            <a:r>
              <a:rPr lang="en-US" sz="2600" dirty="0"/>
              <a:t>Zillow data </a:t>
            </a:r>
          </a:p>
        </p:txBody>
      </p:sp>
      <p:pic>
        <p:nvPicPr>
          <p:cNvPr id="12" name="Picture Placeholder 11">
            <a:extLst>
              <a:ext uri="{FF2B5EF4-FFF2-40B4-BE49-F238E27FC236}">
                <a16:creationId xmlns:a16="http://schemas.microsoft.com/office/drawing/2014/main" id="{C74E07E5-2350-4E1D-928D-9606E3490660}"/>
              </a:ext>
            </a:extLst>
          </p:cNvPr>
          <p:cNvPicPr>
            <a:picLocks noGrp="1" noChangeAspect="1"/>
          </p:cNvPicPr>
          <p:nvPr>
            <p:ph idx="1"/>
          </p:nvPr>
        </p:nvPicPr>
        <p:blipFill rotWithShape="1">
          <a:blip r:embed="rId4"/>
          <a:srcRect r="14721" b="-359"/>
          <a:stretch/>
        </p:blipFill>
        <p:spPr>
          <a:xfrm>
            <a:off x="5778617" y="2710629"/>
            <a:ext cx="6312371" cy="2432871"/>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97499639"/>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E29CC-93E3-4D85-920F-067143B34089}"/>
              </a:ext>
            </a:extLst>
          </p:cNvPr>
          <p:cNvSpPr>
            <a:spLocks noGrp="1"/>
          </p:cNvSpPr>
          <p:nvPr>
            <p:ph type="title"/>
          </p:nvPr>
        </p:nvSpPr>
        <p:spPr>
          <a:xfrm>
            <a:off x="1451579" y="113123"/>
            <a:ext cx="9291215" cy="593887"/>
          </a:xfrm>
        </p:spPr>
        <p:txBody>
          <a:bodyPr>
            <a:normAutofit fontScale="90000"/>
          </a:bodyPr>
          <a:lstStyle/>
          <a:p>
            <a:r>
              <a:rPr lang="en-US" dirty="0"/>
              <a:t>Additional data munging</a:t>
            </a:r>
          </a:p>
        </p:txBody>
      </p:sp>
      <p:pic>
        <p:nvPicPr>
          <p:cNvPr id="5" name="Content Placeholder 4">
            <a:extLst>
              <a:ext uri="{FF2B5EF4-FFF2-40B4-BE49-F238E27FC236}">
                <a16:creationId xmlns:a16="http://schemas.microsoft.com/office/drawing/2014/main" id="{177F4A1F-38D6-43AF-9570-4CA1C3390B04}"/>
              </a:ext>
            </a:extLst>
          </p:cNvPr>
          <p:cNvPicPr>
            <a:picLocks noGrp="1" noChangeAspect="1"/>
          </p:cNvPicPr>
          <p:nvPr>
            <p:ph idx="1"/>
          </p:nvPr>
        </p:nvPicPr>
        <p:blipFill>
          <a:blip r:embed="rId3"/>
          <a:stretch>
            <a:fillRect/>
          </a:stretch>
        </p:blipFill>
        <p:spPr>
          <a:xfrm>
            <a:off x="2028103" y="682556"/>
            <a:ext cx="7720374" cy="1508989"/>
          </a:xfrm>
        </p:spPr>
      </p:pic>
      <p:pic>
        <p:nvPicPr>
          <p:cNvPr id="8" name="Picture 7">
            <a:extLst>
              <a:ext uri="{FF2B5EF4-FFF2-40B4-BE49-F238E27FC236}">
                <a16:creationId xmlns:a16="http://schemas.microsoft.com/office/drawing/2014/main" id="{3F3975D3-C11A-45A7-8BA2-462B78BA6B8D}"/>
              </a:ext>
            </a:extLst>
          </p:cNvPr>
          <p:cNvPicPr>
            <a:picLocks noChangeAspect="1"/>
          </p:cNvPicPr>
          <p:nvPr/>
        </p:nvPicPr>
        <p:blipFill>
          <a:blip r:embed="rId3"/>
          <a:stretch>
            <a:fillRect/>
          </a:stretch>
        </p:blipFill>
        <p:spPr>
          <a:xfrm>
            <a:off x="2036370" y="2322120"/>
            <a:ext cx="7720374" cy="1410895"/>
          </a:xfrm>
          <a:prstGeom prst="rect">
            <a:avLst/>
          </a:prstGeom>
        </p:spPr>
      </p:pic>
      <p:pic>
        <p:nvPicPr>
          <p:cNvPr id="10" name="Picture 9">
            <a:extLst>
              <a:ext uri="{FF2B5EF4-FFF2-40B4-BE49-F238E27FC236}">
                <a16:creationId xmlns:a16="http://schemas.microsoft.com/office/drawing/2014/main" id="{105345EA-00E4-401C-B805-86F3E7E65281}"/>
              </a:ext>
            </a:extLst>
          </p:cNvPr>
          <p:cNvPicPr>
            <a:picLocks noChangeAspect="1"/>
          </p:cNvPicPr>
          <p:nvPr/>
        </p:nvPicPr>
        <p:blipFill>
          <a:blip r:embed="rId4"/>
          <a:stretch>
            <a:fillRect/>
          </a:stretch>
        </p:blipFill>
        <p:spPr>
          <a:xfrm>
            <a:off x="2036369" y="3863589"/>
            <a:ext cx="7712108" cy="1410895"/>
          </a:xfrm>
          <a:prstGeom prst="rect">
            <a:avLst/>
          </a:prstGeom>
        </p:spPr>
      </p:pic>
      <p:pic>
        <p:nvPicPr>
          <p:cNvPr id="12" name="Picture 11">
            <a:extLst>
              <a:ext uri="{FF2B5EF4-FFF2-40B4-BE49-F238E27FC236}">
                <a16:creationId xmlns:a16="http://schemas.microsoft.com/office/drawing/2014/main" id="{2CBDC74E-9E15-4470-8073-8A3410B2C4B6}"/>
              </a:ext>
            </a:extLst>
          </p:cNvPr>
          <p:cNvPicPr>
            <a:picLocks noChangeAspect="1"/>
          </p:cNvPicPr>
          <p:nvPr/>
        </p:nvPicPr>
        <p:blipFill>
          <a:blip r:embed="rId5"/>
          <a:stretch>
            <a:fillRect/>
          </a:stretch>
        </p:blipFill>
        <p:spPr>
          <a:xfrm>
            <a:off x="2028103" y="5405058"/>
            <a:ext cx="7728641" cy="1410895"/>
          </a:xfrm>
          <a:prstGeom prst="rect">
            <a:avLst/>
          </a:prstGeom>
        </p:spPr>
      </p:pic>
    </p:spTree>
    <p:extLst>
      <p:ext uri="{BB962C8B-B14F-4D97-AF65-F5344CB8AC3E}">
        <p14:creationId xmlns:p14="http://schemas.microsoft.com/office/powerpoint/2010/main" val="3001479564"/>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3D8D3-6897-40FF-A1B8-656C07D2B85B}"/>
              </a:ext>
            </a:extLst>
          </p:cNvPr>
          <p:cNvSpPr>
            <a:spLocks noGrp="1"/>
          </p:cNvSpPr>
          <p:nvPr>
            <p:ph type="title"/>
          </p:nvPr>
        </p:nvSpPr>
        <p:spPr/>
        <p:txBody>
          <a:bodyPr/>
          <a:lstStyle/>
          <a:p>
            <a:r>
              <a:rPr lang="en-US" dirty="0"/>
              <a:t>Visualization approach</a:t>
            </a:r>
          </a:p>
        </p:txBody>
      </p:sp>
      <p:sp>
        <p:nvSpPr>
          <p:cNvPr id="3" name="Content Placeholder 2">
            <a:extLst>
              <a:ext uri="{FF2B5EF4-FFF2-40B4-BE49-F238E27FC236}">
                <a16:creationId xmlns:a16="http://schemas.microsoft.com/office/drawing/2014/main" id="{A9907B4B-65D0-4B92-9C77-6DF5E5BFA3F2}"/>
              </a:ext>
            </a:extLst>
          </p:cNvPr>
          <p:cNvSpPr>
            <a:spLocks noGrp="1"/>
          </p:cNvSpPr>
          <p:nvPr>
            <p:ph idx="1"/>
          </p:nvPr>
        </p:nvSpPr>
        <p:spPr>
          <a:xfrm>
            <a:off x="685802" y="2776585"/>
            <a:ext cx="10820398" cy="1666833"/>
          </a:xfrm>
        </p:spPr>
        <p:txBody>
          <a:bodyPr>
            <a:noAutofit/>
          </a:bodyPr>
          <a:lstStyle/>
          <a:p>
            <a:r>
              <a:rPr lang="en-US" sz="3200" dirty="0"/>
              <a:t>Explore population and income change over recent years.  </a:t>
            </a:r>
          </a:p>
          <a:p>
            <a:r>
              <a:rPr lang="en-US" sz="3200" dirty="0"/>
              <a:t>Review change in price per square foot on a year-to-year basis to see which zip code had the highest percentage growth.  </a:t>
            </a:r>
          </a:p>
        </p:txBody>
      </p:sp>
    </p:spTree>
    <p:extLst>
      <p:ext uri="{BB962C8B-B14F-4D97-AF65-F5344CB8AC3E}">
        <p14:creationId xmlns:p14="http://schemas.microsoft.com/office/powerpoint/2010/main" val="25757361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9A332-32B9-3446-8735-93B53BBAB2D3}"/>
              </a:ext>
            </a:extLst>
          </p:cNvPr>
          <p:cNvSpPr>
            <a:spLocks noGrp="1"/>
          </p:cNvSpPr>
          <p:nvPr>
            <p:ph type="title"/>
          </p:nvPr>
        </p:nvSpPr>
        <p:spPr>
          <a:xfrm>
            <a:off x="685801" y="609600"/>
            <a:ext cx="10515599" cy="1456267"/>
          </a:xfrm>
        </p:spPr>
        <p:txBody>
          <a:bodyPr>
            <a:normAutofit/>
          </a:bodyPr>
          <a:lstStyle/>
          <a:p>
            <a:r>
              <a:rPr lang="en-US" dirty="0"/>
              <a:t>2017 Census data: Poverty vs. Population</a:t>
            </a:r>
          </a:p>
        </p:txBody>
      </p:sp>
      <p:pic>
        <p:nvPicPr>
          <p:cNvPr id="8" name="Picture 7">
            <a:hlinkClick r:id="rId4"/>
            <a:extLst>
              <a:ext uri="{FF2B5EF4-FFF2-40B4-BE49-F238E27FC236}">
                <a16:creationId xmlns:a16="http://schemas.microsoft.com/office/drawing/2014/main" id="{B463A14B-C2F5-D44D-A255-C7C169650E48}"/>
              </a:ext>
            </a:extLst>
          </p:cNvPr>
          <p:cNvPicPr>
            <a:picLocks noChangeAspect="1"/>
          </p:cNvPicPr>
          <p:nvPr/>
        </p:nvPicPr>
        <p:blipFill rotWithShape="1">
          <a:blip r:embed="rId5"/>
          <a:srcRect t="1388" r="-5" b="15086"/>
          <a:stretch/>
        </p:blipFill>
        <p:spPr>
          <a:xfrm>
            <a:off x="8888133" y="4144246"/>
            <a:ext cx="3302966" cy="2717299"/>
          </a:xfrm>
          <a:custGeom>
            <a:avLst/>
            <a:gdLst>
              <a:gd name="connsiteX0" fmla="*/ 1663658 w 3039855"/>
              <a:gd name="connsiteY0" fmla="*/ 0 h 2500842"/>
              <a:gd name="connsiteX1" fmla="*/ 2947417 w 3039855"/>
              <a:gd name="connsiteY1" fmla="*/ 605417 h 2500842"/>
              <a:gd name="connsiteX2" fmla="*/ 3039855 w 3039855"/>
              <a:gd name="connsiteY2" fmla="*/ 729032 h 2500842"/>
              <a:gd name="connsiteX3" fmla="*/ 3039855 w 3039855"/>
              <a:gd name="connsiteY3" fmla="*/ 2500842 h 2500842"/>
              <a:gd name="connsiteX4" fmla="*/ 226952 w 3039855"/>
              <a:gd name="connsiteY4" fmla="*/ 2500842 h 2500842"/>
              <a:gd name="connsiteX5" fmla="*/ 155401 w 3039855"/>
              <a:gd name="connsiteY5" fmla="*/ 2366679 h 2500842"/>
              <a:gd name="connsiteX6" fmla="*/ 0 w 3039855"/>
              <a:gd name="connsiteY6" fmla="*/ 1663658 h 2500842"/>
              <a:gd name="connsiteX7" fmla="*/ 1663658 w 3039855"/>
              <a:gd name="connsiteY7" fmla="*/ 0 h 2500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9855" h="2500842">
                <a:moveTo>
                  <a:pt x="1663658" y="0"/>
                </a:moveTo>
                <a:cubicBezTo>
                  <a:pt x="2180490" y="0"/>
                  <a:pt x="2642278" y="235674"/>
                  <a:pt x="2947417" y="605417"/>
                </a:cubicBezTo>
                <a:lnTo>
                  <a:pt x="3039855" y="729032"/>
                </a:lnTo>
                <a:lnTo>
                  <a:pt x="3039855" y="2500842"/>
                </a:lnTo>
                <a:lnTo>
                  <a:pt x="226952" y="2500842"/>
                </a:lnTo>
                <a:lnTo>
                  <a:pt x="155401" y="2366679"/>
                </a:lnTo>
                <a:cubicBezTo>
                  <a:pt x="55691" y="2153127"/>
                  <a:pt x="0" y="1914896"/>
                  <a:pt x="0" y="1663658"/>
                </a:cubicBezTo>
                <a:cubicBezTo>
                  <a:pt x="0" y="744845"/>
                  <a:pt x="744845" y="0"/>
                  <a:pt x="1663658" y="0"/>
                </a:cubicBezTo>
                <a:close/>
              </a:path>
            </a:pathLst>
          </a:custGeom>
        </p:spPr>
      </p:pic>
      <p:grpSp>
        <p:nvGrpSpPr>
          <p:cNvPr id="13" name="Group 12">
            <a:extLst>
              <a:ext uri="{FF2B5EF4-FFF2-40B4-BE49-F238E27FC236}">
                <a16:creationId xmlns:a16="http://schemas.microsoft.com/office/drawing/2014/main" id="{58B25CAD-A790-499A-926B-116E10915E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1267604">
            <a:off x="8565602" y="3905595"/>
            <a:ext cx="3639934" cy="3163289"/>
            <a:chOff x="5281603" y="104899"/>
            <a:chExt cx="6910397" cy="6005491"/>
          </a:xfrm>
        </p:grpSpPr>
        <p:sp>
          <p:nvSpPr>
            <p:cNvPr id="14" name="Freeform 98">
              <a:extLst>
                <a:ext uri="{FF2B5EF4-FFF2-40B4-BE49-F238E27FC236}">
                  <a16:creationId xmlns:a16="http://schemas.microsoft.com/office/drawing/2014/main" id="{76E29510-9A59-43B9-BA40-BF403A9F63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D41DCF14-C3EC-4A84-9BCB-CE73743063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16" name="Straight Connector 15">
                <a:extLst>
                  <a:ext uri="{FF2B5EF4-FFF2-40B4-BE49-F238E27FC236}">
                    <a16:creationId xmlns:a16="http://schemas.microsoft.com/office/drawing/2014/main" id="{323473CE-82AD-4D8D-A232-68772F8249A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6C67ADA3-E620-4348-8071-F9721E422B0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21526D8-6171-42B9-BB1D-D4EBD07C93A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D918272C-9574-485F-8DBA-E779254B6C7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14CAA3E-D915-4597-85D4-DF416AF5399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8749FF6F-6DEA-46A3-A01C-82BD294181C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853F97E-C428-43BB-903E-E63D7A05DE1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FD4EE22F-D9F6-499B-8595-2CA950937EB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A598804-7127-47FC-8A02-C6E2FD0D7AB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2A35C24-2BAE-4314-BBF5-81A17F92E10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3A33BF9-E8C7-47A3-BFF6-5419153F723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8707F62-2F29-4FF0-A976-55E19960036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D9DB8BF-BBA2-4465-8B80-B354B3A5BA8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1C237BA7-462C-4ABE-B089-4C8938F821B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E14D5F33-8377-427F-B4D1-8B783BF48E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8114C18-86CF-412F-81BD-4856E83CDB3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CF1CFD5-877F-4D23-9186-ABBE6060582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D718FB9-83BB-4BFB-ACF6-7D0A681BB7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99B007F5-E4FE-4A8F-813F-CC2740BD2EF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41345DFB-742B-4F09-B75A-05377FD401E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B4845AC-E70E-40A2-9491-05B2DBB92D9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4111F64-514D-4447-86EB-D6654552481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B20169F1-F2D1-4726-8423-DBB5FE0714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69F80247-CF53-4374-81E2-475BDD5210B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A5F5D72-947B-414E-8FDD-BBA2BCB95B7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C3AECE77-F2AF-4FCA-9C0E-A3E154EF49E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A357807F-7199-418E-A0A9-B64105ECD23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374400BB-9AFD-4FE0-890E-888B089C26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6B161EE8-5F23-490A-9728-F35D68DF906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EF4E71C7-716A-43DB-8B25-45D376E5D1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CCC85AEA-CCD1-4DF7-8916-0F72027ED7C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2135A1AE-41A5-4D62-8EDA-7E2AE30EF6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F3CFD903-54FF-40B5-8645-48F3E463AE9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250B0D3E-699D-4045-9BD5-B4CF69C20B2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B430A3E5-50DB-4A25-A497-A9AABF4CD8A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1B0E32C-6B1D-4061-8FE9-49FE8F48E2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5933DD09-EE89-4852-AAB4-7C42FEB01CF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211394FF-3D41-4AC3-BF43-D84C4453F97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8E419255-A9D6-42DD-A394-F5330A6F367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7B92B858-83FE-42E7-B526-734880D077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AC09C3A-8718-4FF6-89BE-385091356D1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1ACA67A3-5C58-4B01-9A72-136D48845EF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9C479D8B-24CE-4B25-A4B4-1D411A45029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9BF48C75-7374-42F2-A159-526789C3430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D809A4AF-4DE5-4BEA-9D5A-A5236E9AF3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B3EF6033-DAB6-40AE-904A-9B445DBD6EF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B6FAF6D3-9004-48E4-9A1F-BF36CEF7C76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45BF9CAE-C7FC-4A40-83EC-8D4FA543E00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C9D1F7A5-8E54-4E36-9FBB-68F82877C24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2E9B55B9-3B64-43D0-B20B-63D1E69CE3C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AD5DB75D-0B80-49D5-ABF8-FB393DC83BA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F3F5F929-EAAF-471A-9E35-6DCDC3566C8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E4C2BEB3-0299-4A25-830D-6E2DF9FDC8D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04E342A0-615D-466D-9404-CA8BBCEEFC3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6BDFFE1C-1E19-4EF4-A1B2-204A04E3419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6731123C-8680-4E7A-AF54-969919D30C5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8F1F0F71-5F67-496A-85EC-C8272FC6DE8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4EE0D13E-74B4-46D8-9CEB-993A9B02BBA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BBC0AC4E-E40A-4D25-B178-B28024D5DB1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A143B7E6-35F6-4AAF-B75E-D0E3B1CC3BD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8DAAF768-2A67-4FCC-B682-7B14D46993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9A5A9193-6968-40A2-9E95-40B9A300A19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85F665EA-A27F-453A-9F57-4D4B9CE64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4F6B94B3-C73B-4B26-A066-A4A6EB69207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2C87A408-F5B1-4397-9A9F-65844D7EFBE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B9AC2E82-FE6E-420B-9AB8-7939E196CE5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BAE5E1C4-5F11-44DF-9A63-A3AB706FCCB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3236581D-1127-4822-B364-203311850B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CF6AFBC9-9C55-4BB4-8DD3-CBFB9D95967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3312F76C-C542-4FF1-88A9-12DED608E7B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AC1AEC1F-364C-4A2C-8798-18571170F7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4960AF63-51EE-4474-9693-18C3FFC5F54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1E186998-8FFC-4B8E-9664-A3EB3DA93F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A00B2A7C-644E-4B02-8949-68AC413D14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0923CE8B-E88E-4585-A698-30BB686DFED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1148CFA-ECD4-4847-91CE-7E8206F840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DFAB4226-9991-4F5E-B43B-D873A909D2A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C8548911-9FE4-446D-BD3E-DC72AEF2D6D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grpSp>
      <p:grpSp>
        <p:nvGrpSpPr>
          <p:cNvPr id="95" name="Group 94">
            <a:extLst>
              <a:ext uri="{FF2B5EF4-FFF2-40B4-BE49-F238E27FC236}">
                <a16:creationId xmlns:a16="http://schemas.microsoft.com/office/drawing/2014/main" id="{811B40AE-63DC-41CA-B0D1-EF99F055F5E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5392608">
            <a:off x="7397406" y="-618857"/>
            <a:ext cx="4915057" cy="4271437"/>
            <a:chOff x="5281603" y="104899"/>
            <a:chExt cx="6910397" cy="6005491"/>
          </a:xfrm>
        </p:grpSpPr>
        <p:sp>
          <p:nvSpPr>
            <p:cNvPr id="96" name="Freeform 17">
              <a:extLst>
                <a:ext uri="{FF2B5EF4-FFF2-40B4-BE49-F238E27FC236}">
                  <a16:creationId xmlns:a16="http://schemas.microsoft.com/office/drawing/2014/main" id="{07BB2A43-A75C-4A17-B68F-E6AB75EE03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7" name="Group 96">
              <a:extLst>
                <a:ext uri="{FF2B5EF4-FFF2-40B4-BE49-F238E27FC236}">
                  <a16:creationId xmlns:a16="http://schemas.microsoft.com/office/drawing/2014/main" id="{40A0BDF4-301A-4EE4-A77D-BD245F18EEA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98" name="Straight Connector 97">
                <a:extLst>
                  <a:ext uri="{FF2B5EF4-FFF2-40B4-BE49-F238E27FC236}">
                    <a16:creationId xmlns:a16="http://schemas.microsoft.com/office/drawing/2014/main" id="{C4924D57-94BA-40F5-BF53-9B23F7213F3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A14F8BCB-338A-49F5-BB9D-626C7A0CC95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DEFC0D9E-285A-4D86-8A71-B985BA83353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57015B3C-B28A-40F0-B53A-91B3B9C5FA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1DFD7530-F83D-4D23-9B1F-F8DA8CD5AF9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4DC34F9A-64D4-48B5-8E5A-ED0E3392539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3ED77B99-47E0-4D0B-B185-7F5E1B61C0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EC09C835-22F6-4E14-9BBE-11DD2333460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A02419A0-4AA5-4985-B606-94268DE4159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1503FA27-7544-400B-8706-FE12A9B316B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DD404C57-DD6C-454E-BE13-90369095B13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5ABEA11C-C6F5-4FAB-9F3F-384EF23D6CA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7CAEDBBC-2C01-496B-929B-849F1CB5349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2894D4ED-61CE-46A2-9092-A00B9E8377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1C5D0262-1B14-45D6-937F-B6D6A915DC3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3C7684CB-4F98-4EC9-A35B-1E903CEE667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5C25B956-861C-47EE-9D4D-E31C24538EF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3DD61AAC-D277-4D2E-AB51-8DDB489040A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4A4BA2A9-697F-45E1-8363-5E61A4207E9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FD517C0E-A6EE-4A86-9F4C-434CD719151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98C170BA-831C-4BA4-A286-65E66E9C46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0EAA6EC5-E2BD-492B-9A8B-C27A76AC6C9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8485DB25-AEEB-4180-9A14-2CEB267D4FF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807A4361-79A5-47AA-98FE-01640EE424C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F672975E-CAD3-46F3-BDA2-902C8237DC5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15679262-AA08-4D50-AB3F-E6F9B4D1D8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61E32D5A-0C93-4E13-B049-914A2F1D299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941EC8F6-AF84-43B6-9400-F73F6FBADE5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E75F074A-16C0-4748-BD13-64A7C32F6A0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ECB3D608-CA7C-470E-9AAA-8389005F53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7AB4FD7D-4E8A-4455-933E-99E52E0B490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7416DF40-A568-431F-B63F-C32A9175B8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1B25E07C-A0EC-4DCF-88EC-51BB5C3FC3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96C7DC41-3ADA-4989-AE2A-0F8D9DFCC9E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6AE2AB88-5EAC-41EC-98BF-FACD6A21155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94E0B17E-9282-4983-AEB1-2B123998A33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986E83F1-9CCB-448B-89C9-F55B273BFC0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1621D911-2A84-468C-9244-743E3E18D73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B29971DC-3B38-4403-ABC9-880A06EBAC9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F2D65D61-4C71-4851-B377-83369B38899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804A736D-4A39-4E06-B7A7-2217CEB4ECE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33B1531E-B3AC-480D-A8CD-836E8C1788B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CF076B49-2AA3-4C05-9E50-CFF9137184B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FE506FE5-22A7-42E7-BEB9-5442E791844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5D634CEF-DD74-4EC0-B7F4-3884BAF1066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C4AD2728-E4B9-487D-A682-5E21DD15BB7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C422CD3C-92C4-473C-9E31-85A594F6BE2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71509C2B-9D23-4008-B6A1-24076882097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007ACD51-E44F-4AF8-8F61-F276D71343F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EF5BDAF9-2B69-4209-BE1F-6C5D8A1DFF7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9DA27782-8E1F-422F-B106-31C0E1216D5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8E8A221D-84EC-47C2-A895-8253858153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F08A0E1C-6626-4DD8-83BE-E83E2DFC84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7360D67F-521C-4D9A-B2B1-392386EA51E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F29669A1-CC36-41F4-B0F1-B720DB98942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7DC3ADA6-152F-4D7B-9ABD-30DC8F7A25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1F6CA5EE-56FA-4EF7-9EC7-BC3FB217ED9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703F9222-217B-48EB-8878-EC0B32E3225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B48B9A73-A26B-43DB-9BB2-5658871FEA2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EDF9DD53-6F04-4203-B61A-240676B7FDB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01065752-DE28-425C-8987-168FE9F5102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4B78A37C-B329-45F9-AF83-26D5CD82654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FB70B126-9812-487A-AB78-CBCB1B32D76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62A622F7-EC16-4F46-83B7-7A7DBCF99A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5607D488-F3A1-4FF6-9C5C-B4C1E147A2C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FDD48CAD-8E9A-434C-9F7E-6031DA9A6A9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F70B9979-DEC4-48B9-9462-E3631AC96A9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ADB15ACD-534F-474C-8B1A-8F5B94AEFDC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8DFFE368-637C-4309-ABAC-BDCED29B6BC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7D3E8255-AD5A-48F8-B948-7BF97DBEE7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784682BD-D253-4704-BB29-6D9C7D3006A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34113DE4-AE89-4F45-9B12-61B04E3E78A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8437CF76-AF2F-46BC-9579-872625F1AB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AF2AF364-8140-40A5-9AC8-00C03DA479C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AFBA166C-DB92-475D-B0D3-1F7EB2B81AB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583F60B4-E774-4D4F-BC7C-A171BB6174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EF18C06C-0984-4FAA-952A-9CBFC0F95C1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BDE44802-FF06-46DC-9F7E-D2A329BB29B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grpSp>
      <p:pic>
        <p:nvPicPr>
          <p:cNvPr id="176" name="Picture 175">
            <a:extLst>
              <a:ext uri="{FF2B5EF4-FFF2-40B4-BE49-F238E27FC236}">
                <a16:creationId xmlns:a16="http://schemas.microsoft.com/office/drawing/2014/main" id="{78DFFD8C-ECC3-C84C-BF75-E2E95F2A5036}"/>
              </a:ext>
            </a:extLst>
          </p:cNvPr>
          <p:cNvPicPr>
            <a:picLocks noChangeAspect="1"/>
          </p:cNvPicPr>
          <p:nvPr/>
        </p:nvPicPr>
        <p:blipFill>
          <a:blip r:embed="rId6"/>
          <a:stretch>
            <a:fillRect/>
          </a:stretch>
        </p:blipFill>
        <p:spPr>
          <a:xfrm>
            <a:off x="1293364" y="1869098"/>
            <a:ext cx="5753509" cy="4792133"/>
          </a:xfrm>
          <a:prstGeom prst="rect">
            <a:avLst/>
          </a:prstGeom>
        </p:spPr>
      </p:pic>
    </p:spTree>
    <p:extLst>
      <p:ext uri="{BB962C8B-B14F-4D97-AF65-F5344CB8AC3E}">
        <p14:creationId xmlns:p14="http://schemas.microsoft.com/office/powerpoint/2010/main" val="4122014508"/>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4C310-AC15-EC41-83DE-7D66BF7DC570}"/>
              </a:ext>
            </a:extLst>
          </p:cNvPr>
          <p:cNvSpPr>
            <a:spLocks noGrp="1"/>
          </p:cNvSpPr>
          <p:nvPr>
            <p:ph type="title"/>
          </p:nvPr>
        </p:nvSpPr>
        <p:spPr>
          <a:xfrm>
            <a:off x="685801" y="609600"/>
            <a:ext cx="8958262" cy="1456267"/>
          </a:xfrm>
        </p:spPr>
        <p:txBody>
          <a:bodyPr>
            <a:normAutofit/>
          </a:bodyPr>
          <a:lstStyle/>
          <a:p>
            <a:r>
              <a:rPr lang="en-US" dirty="0"/>
              <a:t>Census vs Zillow Data Correlations</a:t>
            </a:r>
          </a:p>
        </p:txBody>
      </p:sp>
      <p:pic>
        <p:nvPicPr>
          <p:cNvPr id="7" name="Content Placeholder 6">
            <a:hlinkClick r:id="rId4"/>
            <a:extLst>
              <a:ext uri="{FF2B5EF4-FFF2-40B4-BE49-F238E27FC236}">
                <a16:creationId xmlns:a16="http://schemas.microsoft.com/office/drawing/2014/main" id="{CD56524C-D087-A046-A34B-4CE200876D24}"/>
              </a:ext>
            </a:extLst>
          </p:cNvPr>
          <p:cNvPicPr>
            <a:picLocks noChangeAspect="1"/>
          </p:cNvPicPr>
          <p:nvPr/>
        </p:nvPicPr>
        <p:blipFill rotWithShape="1">
          <a:blip r:embed="rId5"/>
          <a:srcRect t="23430" r="2" b="15282"/>
          <a:stretch/>
        </p:blipFill>
        <p:spPr>
          <a:xfrm>
            <a:off x="8888133" y="4144246"/>
            <a:ext cx="3302966" cy="2717299"/>
          </a:xfrm>
          <a:custGeom>
            <a:avLst/>
            <a:gdLst>
              <a:gd name="connsiteX0" fmla="*/ 1663658 w 3039855"/>
              <a:gd name="connsiteY0" fmla="*/ 0 h 2500842"/>
              <a:gd name="connsiteX1" fmla="*/ 2947417 w 3039855"/>
              <a:gd name="connsiteY1" fmla="*/ 605417 h 2500842"/>
              <a:gd name="connsiteX2" fmla="*/ 3039855 w 3039855"/>
              <a:gd name="connsiteY2" fmla="*/ 729032 h 2500842"/>
              <a:gd name="connsiteX3" fmla="*/ 3039855 w 3039855"/>
              <a:gd name="connsiteY3" fmla="*/ 2500842 h 2500842"/>
              <a:gd name="connsiteX4" fmla="*/ 226952 w 3039855"/>
              <a:gd name="connsiteY4" fmla="*/ 2500842 h 2500842"/>
              <a:gd name="connsiteX5" fmla="*/ 155401 w 3039855"/>
              <a:gd name="connsiteY5" fmla="*/ 2366679 h 2500842"/>
              <a:gd name="connsiteX6" fmla="*/ 0 w 3039855"/>
              <a:gd name="connsiteY6" fmla="*/ 1663658 h 2500842"/>
              <a:gd name="connsiteX7" fmla="*/ 1663658 w 3039855"/>
              <a:gd name="connsiteY7" fmla="*/ 0 h 2500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9855" h="2500842">
                <a:moveTo>
                  <a:pt x="1663658" y="0"/>
                </a:moveTo>
                <a:cubicBezTo>
                  <a:pt x="2180490" y="0"/>
                  <a:pt x="2642278" y="235674"/>
                  <a:pt x="2947417" y="605417"/>
                </a:cubicBezTo>
                <a:lnTo>
                  <a:pt x="3039855" y="729032"/>
                </a:lnTo>
                <a:lnTo>
                  <a:pt x="3039855" y="2500842"/>
                </a:lnTo>
                <a:lnTo>
                  <a:pt x="226952" y="2500842"/>
                </a:lnTo>
                <a:lnTo>
                  <a:pt x="155401" y="2366679"/>
                </a:lnTo>
                <a:cubicBezTo>
                  <a:pt x="55691" y="2153127"/>
                  <a:pt x="0" y="1914896"/>
                  <a:pt x="0" y="1663658"/>
                </a:cubicBezTo>
                <a:cubicBezTo>
                  <a:pt x="0" y="744845"/>
                  <a:pt x="744845" y="0"/>
                  <a:pt x="1663658" y="0"/>
                </a:cubicBezTo>
                <a:close/>
              </a:path>
            </a:pathLst>
          </a:custGeom>
        </p:spPr>
      </p:pic>
      <p:grpSp>
        <p:nvGrpSpPr>
          <p:cNvPr id="108" name="Group 26">
            <a:extLst>
              <a:ext uri="{FF2B5EF4-FFF2-40B4-BE49-F238E27FC236}">
                <a16:creationId xmlns:a16="http://schemas.microsoft.com/office/drawing/2014/main" id="{58B25CAD-A790-499A-926B-116E10915E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1267604">
            <a:off x="8565602" y="3905595"/>
            <a:ext cx="3639934" cy="3163289"/>
            <a:chOff x="5281603" y="104899"/>
            <a:chExt cx="6910397" cy="6005491"/>
          </a:xfrm>
        </p:grpSpPr>
        <p:sp>
          <p:nvSpPr>
            <p:cNvPr id="28" name="Freeform 98">
              <a:extLst>
                <a:ext uri="{FF2B5EF4-FFF2-40B4-BE49-F238E27FC236}">
                  <a16:creationId xmlns:a16="http://schemas.microsoft.com/office/drawing/2014/main" id="{76E29510-9A59-43B9-BA40-BF403A9F63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D41DCF14-C3EC-4A84-9BCB-CE73743063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30" name="Straight Connector 29">
                <a:extLst>
                  <a:ext uri="{FF2B5EF4-FFF2-40B4-BE49-F238E27FC236}">
                    <a16:creationId xmlns:a16="http://schemas.microsoft.com/office/drawing/2014/main" id="{323473CE-82AD-4D8D-A232-68772F8249A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C67ADA3-E620-4348-8071-F9721E422B0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21526D8-6171-42B9-BB1D-D4EBD07C93A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D918272C-9574-485F-8DBA-E779254B6C7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14CAA3E-D915-4597-85D4-DF416AF5399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8749FF6F-6DEA-46A3-A01C-82BD294181C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853F97E-C428-43BB-903E-E63D7A05DE1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FD4EE22F-D9F6-499B-8595-2CA950937EB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0A598804-7127-47FC-8A02-C6E2FD0D7AB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12A35C24-2BAE-4314-BBF5-81A17F92E10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73A33BF9-E8C7-47A3-BFF6-5419153F723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B8707F62-2F29-4FF0-A976-55E19960036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3D9DB8BF-BBA2-4465-8B80-B354B3A5BA8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C237BA7-462C-4ABE-B089-4C8938F821B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14D5F33-8377-427F-B4D1-8B783BF48E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68114C18-86CF-412F-81BD-4856E83CDB3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ECF1CFD5-877F-4D23-9186-ABBE6060582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FD718FB9-83BB-4BFB-ACF6-7D0A681BB7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99B007F5-E4FE-4A8F-813F-CC2740BD2EF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41345DFB-742B-4F09-B75A-05377FD401E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B4845AC-E70E-40A2-9491-05B2DBB92D9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F4111F64-514D-4447-86EB-D6654552481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B20169F1-F2D1-4726-8423-DBB5FE0714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69F80247-CF53-4374-81E2-475BDD5210B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FA5F5D72-947B-414E-8FDD-BBA2BCB95B7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C3AECE77-F2AF-4FCA-9C0E-A3E154EF49E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A357807F-7199-418E-A0A9-B64105ECD23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374400BB-9AFD-4FE0-890E-888B089C26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6B161EE8-5F23-490A-9728-F35D68DF906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EF4E71C7-716A-43DB-8B25-45D376E5D1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CCC85AEA-CCD1-4DF7-8916-0F72027ED7C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2135A1AE-41A5-4D62-8EDA-7E2AE30EF6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F3CFD903-54FF-40B5-8645-48F3E463AE9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250B0D3E-699D-4045-9BD5-B4CF69C20B2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B430A3E5-50DB-4A25-A497-A9AABF4CD8A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A1B0E32C-6B1D-4061-8FE9-49FE8F48E2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5933DD09-EE89-4852-AAB4-7C42FEB01CF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211394FF-3D41-4AC3-BF43-D84C4453F97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8E419255-A9D6-42DD-A394-F5330A6F367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7B92B858-83FE-42E7-B526-734880D077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1AC09C3A-8718-4FF6-89BE-385091356D1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1ACA67A3-5C58-4B01-9A72-136D48845EF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9C479D8B-24CE-4B25-A4B4-1D411A45029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9BF48C75-7374-42F2-A159-526789C3430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D809A4AF-4DE5-4BEA-9D5A-A5236E9AF3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B3EF6033-DAB6-40AE-904A-9B445DBD6EF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B6FAF6D3-9004-48E4-9A1F-BF36CEF7C76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45BF9CAE-C7FC-4A40-83EC-8D4FA543E00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C9D1F7A5-8E54-4E36-9FBB-68F82877C24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2E9B55B9-3B64-43D0-B20B-63D1E69CE3C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AD5DB75D-0B80-49D5-ABF8-FB393DC83BA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F3F5F929-EAAF-471A-9E35-6DCDC3566C8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E4C2BEB3-0299-4A25-830D-6E2DF9FDC8D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04E342A0-615D-466D-9404-CA8BBCEEFC3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6BDFFE1C-1E19-4EF4-A1B2-204A04E3419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6731123C-8680-4E7A-AF54-969919D30C5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8F1F0F71-5F67-496A-85EC-C8272FC6DE8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4EE0D13E-74B4-46D8-9CEB-993A9B02BBA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BBC0AC4E-E40A-4D25-B178-B28024D5DB1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A143B7E6-35F6-4AAF-B75E-D0E3B1CC3BD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8DAAF768-2A67-4FCC-B682-7B14D46993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9A5A9193-6968-40A2-9E95-40B9A300A19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85F665EA-A27F-453A-9F57-4D4B9CE64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4F6B94B3-C73B-4B26-A066-A4A6EB69207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2C87A408-F5B1-4397-9A9F-65844D7EFBE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B9AC2E82-FE6E-420B-9AB8-7939E196CE5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BAE5E1C4-5F11-44DF-9A63-A3AB706FCCB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3236581D-1127-4822-B364-203311850B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CF6AFBC9-9C55-4BB4-8DD3-CBFB9D95967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3312F76C-C542-4FF1-88A9-12DED608E7B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AC1AEC1F-364C-4A2C-8798-18571170F7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4960AF63-51EE-4474-9693-18C3FFC5F54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1E186998-8FFC-4B8E-9664-A3EB3DA93F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A00B2A7C-644E-4B02-8949-68AC413D14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0923CE8B-E88E-4585-A698-30BB686DFED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21148CFA-ECD4-4847-91CE-7E8206F840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DFAB4226-9991-4F5E-B43B-D873A909D2A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C8548911-9FE4-446D-BD3E-DC72AEF2D6D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grpSp>
      <p:grpSp>
        <p:nvGrpSpPr>
          <p:cNvPr id="109" name="Group 108">
            <a:extLst>
              <a:ext uri="{FF2B5EF4-FFF2-40B4-BE49-F238E27FC236}">
                <a16:creationId xmlns:a16="http://schemas.microsoft.com/office/drawing/2014/main" id="{811B40AE-63DC-41CA-B0D1-EF99F055F5E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5392608">
            <a:off x="7397406" y="-618857"/>
            <a:ext cx="4915057" cy="4271437"/>
            <a:chOff x="5281603" y="104899"/>
            <a:chExt cx="6910397" cy="6005491"/>
          </a:xfrm>
        </p:grpSpPr>
        <p:sp>
          <p:nvSpPr>
            <p:cNvPr id="110" name="Freeform 17">
              <a:extLst>
                <a:ext uri="{FF2B5EF4-FFF2-40B4-BE49-F238E27FC236}">
                  <a16:creationId xmlns:a16="http://schemas.microsoft.com/office/drawing/2014/main" id="{07BB2A43-A75C-4A17-B68F-E6AB75EE03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1" name="Group 110">
              <a:extLst>
                <a:ext uri="{FF2B5EF4-FFF2-40B4-BE49-F238E27FC236}">
                  <a16:creationId xmlns:a16="http://schemas.microsoft.com/office/drawing/2014/main" id="{40A0BDF4-301A-4EE4-A77D-BD245F18EEA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112" name="Straight Connector 111">
                <a:extLst>
                  <a:ext uri="{FF2B5EF4-FFF2-40B4-BE49-F238E27FC236}">
                    <a16:creationId xmlns:a16="http://schemas.microsoft.com/office/drawing/2014/main" id="{C4924D57-94BA-40F5-BF53-9B23F7213F3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A14F8BCB-338A-49F5-BB9D-626C7A0CC95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DEFC0D9E-285A-4D86-8A71-B985BA83353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57015B3C-B28A-40F0-B53A-91B3B9C5FA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1DFD7530-F83D-4D23-9B1F-F8DA8CD5AF9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4DC34F9A-64D4-48B5-8E5A-ED0E3392539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3ED77B99-47E0-4D0B-B185-7F5E1B61C0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EC09C835-22F6-4E14-9BBE-11DD2333460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A02419A0-4AA5-4985-B606-94268DE4159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1503FA27-7544-400B-8706-FE12A9B316B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DD404C57-DD6C-454E-BE13-90369095B13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5ABEA11C-C6F5-4FAB-9F3F-384EF23D6CA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7CAEDBBC-2C01-496B-929B-849F1CB5349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2894D4ED-61CE-46A2-9092-A00B9E8377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1C5D0262-1B14-45D6-937F-B6D6A915DC3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3C7684CB-4F98-4EC9-A35B-1E903CEE667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5C25B956-861C-47EE-9D4D-E31C24538EF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3DD61AAC-D277-4D2E-AB51-8DDB489040A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4A4BA2A9-697F-45E1-8363-5E61A4207E9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FD517C0E-A6EE-4A86-9F4C-434CD719151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98C170BA-831C-4BA4-A286-65E66E9C46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0EAA6EC5-E2BD-492B-9A8B-C27A76AC6C9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8485DB25-AEEB-4180-9A14-2CEB267D4FF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807A4361-79A5-47AA-98FE-01640EE424C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F672975E-CAD3-46F3-BDA2-902C8237DC5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15679262-AA08-4D50-AB3F-E6F9B4D1D8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61E32D5A-0C93-4E13-B049-914A2F1D299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941EC8F6-AF84-43B6-9400-F73F6FBADE5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E75F074A-16C0-4748-BD13-64A7C32F6A0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ECB3D608-CA7C-470E-9AAA-8389005F53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7AB4FD7D-4E8A-4455-933E-99E52E0B490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7416DF40-A568-431F-B63F-C32A9175B8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1B25E07C-A0EC-4DCF-88EC-51BB5C3FC3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96C7DC41-3ADA-4989-AE2A-0F8D9DFCC9E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6AE2AB88-5EAC-41EC-98BF-FACD6A21155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94E0B17E-9282-4983-AEB1-2B123998A33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986E83F1-9CCB-448B-89C9-F55B273BFC0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1621D911-2A84-468C-9244-743E3E18D73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B29971DC-3B38-4403-ABC9-880A06EBAC9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F2D65D61-4C71-4851-B377-83369B38899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804A736D-4A39-4E06-B7A7-2217CEB4ECE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33B1531E-B3AC-480D-A8CD-836E8C1788B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CF076B49-2AA3-4C05-9E50-CFF9137184B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FE506FE5-22A7-42E7-BEB9-5442E791844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5D634CEF-DD74-4EC0-B7F4-3884BAF1066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C4AD2728-E4B9-487D-A682-5E21DD15BB7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C422CD3C-92C4-473C-9E31-85A594F6BE2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71509C2B-9D23-4008-B6A1-24076882097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007ACD51-E44F-4AF8-8F61-F276D71343F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EF5BDAF9-2B69-4209-BE1F-6C5D8A1DFF7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9DA27782-8E1F-422F-B106-31C0E1216D5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8E8A221D-84EC-47C2-A895-8253858153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F08A0E1C-6626-4DD8-83BE-E83E2DFC84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7360D67F-521C-4D9A-B2B1-392386EA51E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F29669A1-CC36-41F4-B0F1-B720DB98942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7DC3ADA6-152F-4D7B-9ABD-30DC8F7A25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1F6CA5EE-56FA-4EF7-9EC7-BC3FB217ED9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703F9222-217B-48EB-8878-EC0B32E3225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B48B9A73-A26B-43DB-9BB2-5658871FEA2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EDF9DD53-6F04-4203-B61A-240676B7FDB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01065752-DE28-425C-8987-168FE9F5102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4B78A37C-B329-45F9-AF83-26D5CD82654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FB70B126-9812-487A-AB78-CBCB1B32D76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62A622F7-EC16-4F46-83B7-7A7DBCF99A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5607D488-F3A1-4FF6-9C5C-B4C1E147A2C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FDD48CAD-8E9A-434C-9F7E-6031DA9A6A9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F70B9979-DEC4-48B9-9462-E3631AC96A9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ADB15ACD-534F-474C-8B1A-8F5B94AEFDC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8DFFE368-637C-4309-ABAC-BDCED29B6BC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7D3E8255-AD5A-48F8-B948-7BF97DBEE7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784682BD-D253-4704-BB29-6D9C7D3006A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34113DE4-AE89-4F45-9B12-61B04E3E78A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8437CF76-AF2F-46BC-9579-872625F1AB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AF2AF364-8140-40A5-9AC8-00C03DA479C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a:extLst>
                  <a:ext uri="{FF2B5EF4-FFF2-40B4-BE49-F238E27FC236}">
                    <a16:creationId xmlns:a16="http://schemas.microsoft.com/office/drawing/2014/main" id="{AFBA166C-DB92-475D-B0D3-1F7EB2B81AB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a:extLst>
                  <a:ext uri="{FF2B5EF4-FFF2-40B4-BE49-F238E27FC236}">
                    <a16:creationId xmlns:a16="http://schemas.microsoft.com/office/drawing/2014/main" id="{583F60B4-E774-4D4F-BC7C-A171BB6174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EF18C06C-0984-4FAA-952A-9CBFC0F95C1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BDE44802-FF06-46DC-9F7E-D2A329BB29B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grpSp>
      <p:pic>
        <p:nvPicPr>
          <p:cNvPr id="8" name="Content Placeholder 7">
            <a:extLst>
              <a:ext uri="{FF2B5EF4-FFF2-40B4-BE49-F238E27FC236}">
                <a16:creationId xmlns:a16="http://schemas.microsoft.com/office/drawing/2014/main" id="{6031B029-B4CF-4D4F-8515-F4DB5FAF2FA6}"/>
              </a:ext>
            </a:extLst>
          </p:cNvPr>
          <p:cNvPicPr>
            <a:picLocks noGrp="1" noChangeAspect="1"/>
          </p:cNvPicPr>
          <p:nvPr>
            <p:ph idx="1"/>
          </p:nvPr>
        </p:nvPicPr>
        <p:blipFill>
          <a:blip r:embed="rId6"/>
          <a:stretch>
            <a:fillRect/>
          </a:stretch>
        </p:blipFill>
        <p:spPr>
          <a:xfrm>
            <a:off x="1569222" y="1821903"/>
            <a:ext cx="5796167" cy="4644685"/>
          </a:xfrm>
          <a:prstGeom prst="rect">
            <a:avLst/>
          </a:prstGeom>
        </p:spPr>
      </p:pic>
      <p:sp>
        <p:nvSpPr>
          <p:cNvPr id="190" name="Rounded Rectangle 189">
            <a:extLst>
              <a:ext uri="{FF2B5EF4-FFF2-40B4-BE49-F238E27FC236}">
                <a16:creationId xmlns:a16="http://schemas.microsoft.com/office/drawing/2014/main" id="{B092EEE5-6820-1645-91A3-CD668267AAFD}"/>
              </a:ext>
            </a:extLst>
          </p:cNvPr>
          <p:cNvSpPr/>
          <p:nvPr/>
        </p:nvSpPr>
        <p:spPr>
          <a:xfrm>
            <a:off x="3243263" y="5023242"/>
            <a:ext cx="1214437" cy="1225157"/>
          </a:xfrm>
          <a:prstGeom prst="roundRect">
            <a:avLst/>
          </a:prstGeom>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94303979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A85B4-3226-9845-A89A-0913085BA892}"/>
              </a:ext>
            </a:extLst>
          </p:cNvPr>
          <p:cNvSpPr>
            <a:spLocks noGrp="1"/>
          </p:cNvSpPr>
          <p:nvPr>
            <p:ph type="title"/>
          </p:nvPr>
        </p:nvSpPr>
        <p:spPr>
          <a:xfrm>
            <a:off x="201881" y="609600"/>
            <a:ext cx="11507189" cy="1456267"/>
          </a:xfrm>
        </p:spPr>
        <p:txBody>
          <a:bodyPr>
            <a:normAutofit/>
          </a:bodyPr>
          <a:lstStyle/>
          <a:p>
            <a:pPr algn="ctr"/>
            <a:r>
              <a:rPr lang="en-US" sz="2800" dirty="0"/>
              <a:t>Median household income is highest in CA, WA, UT, CO, IL, northeast</a:t>
            </a:r>
          </a:p>
        </p:txBody>
      </p:sp>
      <p:pic>
        <p:nvPicPr>
          <p:cNvPr id="4" name="Content Placeholder 3">
            <a:extLst>
              <a:ext uri="{FF2B5EF4-FFF2-40B4-BE49-F238E27FC236}">
                <a16:creationId xmlns:a16="http://schemas.microsoft.com/office/drawing/2014/main" id="{3ACBF093-2321-1044-925A-D756ED6BA835}"/>
              </a:ext>
            </a:extLst>
          </p:cNvPr>
          <p:cNvPicPr>
            <a:picLocks noGrp="1" noChangeAspect="1"/>
          </p:cNvPicPr>
          <p:nvPr>
            <p:ph idx="1"/>
          </p:nvPr>
        </p:nvPicPr>
        <p:blipFill>
          <a:blip r:embed="rId3"/>
          <a:stretch>
            <a:fillRect/>
          </a:stretch>
        </p:blipFill>
        <p:spPr>
          <a:xfrm>
            <a:off x="3146961" y="1725326"/>
            <a:ext cx="5201392" cy="4475452"/>
          </a:xfrm>
          <a:prstGeom prst="rect">
            <a:avLst/>
          </a:prstGeom>
        </p:spPr>
      </p:pic>
      <p:sp>
        <p:nvSpPr>
          <p:cNvPr id="5" name="Rectangle 4">
            <a:extLst>
              <a:ext uri="{FF2B5EF4-FFF2-40B4-BE49-F238E27FC236}">
                <a16:creationId xmlns:a16="http://schemas.microsoft.com/office/drawing/2014/main" id="{0FED97D4-FC63-8449-B319-73D3BDD99C83}"/>
              </a:ext>
            </a:extLst>
          </p:cNvPr>
          <p:cNvSpPr/>
          <p:nvPr/>
        </p:nvSpPr>
        <p:spPr>
          <a:xfrm>
            <a:off x="524718" y="6325645"/>
            <a:ext cx="9985094" cy="246221"/>
          </a:xfrm>
          <a:prstGeom prst="rect">
            <a:avLst/>
          </a:prstGeom>
        </p:spPr>
        <p:txBody>
          <a:bodyPr wrap="square">
            <a:spAutoFit/>
          </a:bodyPr>
          <a:lstStyle/>
          <a:p>
            <a:r>
              <a:rPr lang="en-US" sz="1000" dirty="0">
                <a:solidFill>
                  <a:schemeClr val="tx2"/>
                </a:solidFill>
                <a:latin typeface="Calibri" panose="020F0502020204030204" pitchFamily="34" charset="0"/>
              </a:rPr>
              <a:t>Source: US Census Bureau.  Median Household income By State: </a:t>
            </a:r>
            <a:r>
              <a:rPr lang="en-US" sz="1000" dirty="0">
                <a:solidFill>
                  <a:schemeClr val="tx2"/>
                </a:solidFill>
                <a:latin typeface="Calibri" panose="020F0502020204030204" pitchFamily="34" charset="0"/>
                <a:hlinkClick r:id="rId4">
                  <a:extLst>
                    <a:ext uri="{A12FA001-AC4F-418D-AE19-62706E023703}">
                      <ahyp:hlinkClr xmlns:ahyp="http://schemas.microsoft.com/office/drawing/2018/hyperlinkcolor" val="tx"/>
                    </a:ext>
                  </a:extLst>
                </a:hlinkClick>
              </a:rPr>
              <a:t>https://www.census.gov/library/visualizations/interactive/2018-median-household-income.html</a:t>
            </a:r>
            <a:endParaRPr lang="en-US" sz="1000" dirty="0">
              <a:solidFill>
                <a:schemeClr val="tx2"/>
              </a:solidFill>
              <a:latin typeface="Calibri" panose="020F0502020204030204" pitchFamily="34" charset="0"/>
            </a:endParaRPr>
          </a:p>
        </p:txBody>
      </p:sp>
    </p:spTree>
    <p:extLst>
      <p:ext uri="{BB962C8B-B14F-4D97-AF65-F5344CB8AC3E}">
        <p14:creationId xmlns:p14="http://schemas.microsoft.com/office/powerpoint/2010/main" val="2580100624"/>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135</TotalTime>
  <Words>828</Words>
  <Application>Microsoft Macintosh PowerPoint</Application>
  <PresentationFormat>Widescreen</PresentationFormat>
  <Paragraphs>110</Paragraphs>
  <Slides>14</Slides>
  <Notes>14</Notes>
  <HiddenSlides>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Celestial</vt:lpstr>
      <vt:lpstr>Fastest growing Real Estate Markets</vt:lpstr>
      <vt:lpstr>research question</vt:lpstr>
      <vt:lpstr>Hypothesis vs. alternative hypothesis</vt:lpstr>
      <vt:lpstr>Coding approach &amp; Data Munging</vt:lpstr>
      <vt:lpstr>Additional data munging</vt:lpstr>
      <vt:lpstr>Visualization approach</vt:lpstr>
      <vt:lpstr>2017 Census data: Poverty vs. Population</vt:lpstr>
      <vt:lpstr>Census vs Zillow Data Correlations</vt:lpstr>
      <vt:lpstr>Median household income is highest in CA, WA, UT, CO, IL, northeast</vt:lpstr>
      <vt:lpstr>PowerPoint Presentation</vt:lpstr>
      <vt:lpstr>High Population Increases In Fl, WA, CA</vt:lpstr>
      <vt:lpstr>Housing Units</vt:lpstr>
      <vt:lpstr>% Change in Per Square Foot Price Year-over-Year</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Fastest growing Real Estate Markets</dc:title>
  <dc:creator>Nada Almas Gill</dc:creator>
  <cp:lastModifiedBy>Serena Leung</cp:lastModifiedBy>
  <cp:revision>13</cp:revision>
  <dcterms:created xsi:type="dcterms:W3CDTF">2019-10-22T21:26:25Z</dcterms:created>
  <dcterms:modified xsi:type="dcterms:W3CDTF">2019-10-23T01:01:33Z</dcterms:modified>
</cp:coreProperties>
</file>